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34"/>
  </p:notesMasterIdLst>
  <p:sldIdLst>
    <p:sldId id="256" r:id="rId3"/>
    <p:sldId id="3846" r:id="rId4"/>
    <p:sldId id="272" r:id="rId5"/>
    <p:sldId id="3827" r:id="rId6"/>
    <p:sldId id="3848" r:id="rId7"/>
    <p:sldId id="3852" r:id="rId8"/>
    <p:sldId id="3853" r:id="rId9"/>
    <p:sldId id="284" r:id="rId10"/>
    <p:sldId id="269" r:id="rId11"/>
    <p:sldId id="276" r:id="rId12"/>
    <p:sldId id="277" r:id="rId13"/>
    <p:sldId id="278" r:id="rId14"/>
    <p:sldId id="281" r:id="rId15"/>
    <p:sldId id="3850" r:id="rId16"/>
    <p:sldId id="319" r:id="rId17"/>
    <p:sldId id="320" r:id="rId18"/>
    <p:sldId id="322" r:id="rId19"/>
    <p:sldId id="3855" r:id="rId20"/>
    <p:sldId id="275" r:id="rId21"/>
    <p:sldId id="282" r:id="rId22"/>
    <p:sldId id="283" r:id="rId23"/>
    <p:sldId id="3856" r:id="rId24"/>
    <p:sldId id="285" r:id="rId25"/>
    <p:sldId id="290" r:id="rId26"/>
    <p:sldId id="291" r:id="rId27"/>
    <p:sldId id="287" r:id="rId28"/>
    <p:sldId id="288" r:id="rId29"/>
    <p:sldId id="3857" r:id="rId30"/>
    <p:sldId id="3858" r:id="rId31"/>
    <p:sldId id="267" r:id="rId32"/>
    <p:sldId id="259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BDz4BYKzwyTUHekY5BwsZQd/X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Alisson Horst's Github</a:t>
            </a:r>
            <a:r>
              <a:rPr lang="es-ES_tradnl" altLang="en-US"/>
              <a:t>: </a:t>
            </a:r>
            <a:r>
              <a:rPr lang="en-US"/>
              <a:t>https://github.com/allisonhorst/stats-illustrations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Alisson Horst's Github</a:t>
            </a:r>
            <a:r>
              <a:rPr lang="es-ES_tradnl" altLang="en-US"/>
              <a:t>: </a:t>
            </a:r>
            <a:r>
              <a:rPr lang="en-US"/>
              <a:t>https://github.com/allisonhorst/stats-illustrations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Alisson Horst's Github</a:t>
            </a:r>
            <a:r>
              <a:rPr lang="es-ES_tradnl" altLang="en-US"/>
              <a:t>: </a:t>
            </a:r>
            <a:r>
              <a:rPr lang="en-US"/>
              <a:t>https://github.com/allisonhorst/stats-illustrations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0C6A29-4676-420C-BBE3-ACC2B80F64D4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018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Alisson Horst's Github</a:t>
            </a:r>
            <a:r>
              <a:rPr lang="es-ES_tradnl" altLang="en-US"/>
              <a:t>: </a:t>
            </a:r>
            <a:r>
              <a:rPr lang="en-US"/>
              <a:t>https://github.com/allisonhorst/stats-illustrations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Alisson Horst's Github</a:t>
            </a:r>
            <a:r>
              <a:rPr lang="es-ES_tradnl" altLang="en-US"/>
              <a:t>: </a:t>
            </a:r>
            <a:r>
              <a:rPr lang="en-US"/>
              <a:t>https://github.com/allisonhorst/stats-illustrations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Alisson Horst's Github</a:t>
            </a:r>
            <a:r>
              <a:rPr lang="es-ES_tradnl" altLang="en-US"/>
              <a:t>: </a:t>
            </a:r>
            <a:r>
              <a:rPr lang="en-US"/>
              <a:t>https://github.com/allisonhorst/stats-illustrations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Alisson Horst's Github</a:t>
            </a:r>
            <a:r>
              <a:rPr lang="es-ES_tradnl" altLang="en-US"/>
              <a:t>: </a:t>
            </a:r>
            <a:r>
              <a:rPr lang="en-US"/>
              <a:t>https://github.com/allisonhorst/stats-illustrations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Alisson Horst's Github</a:t>
            </a:r>
            <a:r>
              <a:rPr lang="es-ES_tradnl" altLang="en-US"/>
              <a:t>: </a:t>
            </a:r>
            <a:r>
              <a:rPr lang="en-US"/>
              <a:t>https://github.com/allisonhorst/stats-illustrations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Alisson Horst's Github</a:t>
            </a:r>
            <a:r>
              <a:rPr lang="es-ES_tradnl" altLang="en-US"/>
              <a:t>: </a:t>
            </a:r>
            <a:r>
              <a:rPr lang="en-US"/>
              <a:t>https://github.com/allisonhorst/stats-illustrations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0C6A29-4676-420C-BBE3-ACC2B80F64D4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033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Alisson Horst's Github</a:t>
            </a:r>
            <a:r>
              <a:rPr lang="es-ES_tradnl" altLang="en-US"/>
              <a:t>: </a:t>
            </a:r>
            <a:r>
              <a:rPr lang="en-US"/>
              <a:t>https://github.com/allisonhorst/stats-illustrations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Alisson Horst's Github</a:t>
            </a:r>
            <a:r>
              <a:rPr lang="es-ES_tradnl" altLang="en-US"/>
              <a:t>: </a:t>
            </a:r>
            <a:r>
              <a:rPr lang="en-US"/>
              <a:t>https://github.com/allisonhorst/stats-illustrations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Alisson Horst's Github</a:t>
            </a:r>
            <a:r>
              <a:rPr lang="es-ES_tradnl" altLang="en-US"/>
              <a:t>: </a:t>
            </a:r>
            <a:r>
              <a:rPr lang="en-US"/>
              <a:t>https://github.com/allisonhorst/stats-illustrations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Alisson Horst's Github</a:t>
            </a:r>
            <a:r>
              <a:rPr lang="es-ES_tradnl" altLang="en-US"/>
              <a:t>: </a:t>
            </a:r>
            <a:r>
              <a:rPr lang="en-US"/>
              <a:t>https://github.com/allisonhorst/stats-illustrations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Alisson Horst's Github</a:t>
            </a:r>
            <a:r>
              <a:rPr lang="es-ES_tradnl" altLang="en-US"/>
              <a:t>: </a:t>
            </a:r>
            <a:r>
              <a:rPr lang="en-US"/>
              <a:t>https://github.com/allisonhorst/stats-illustrations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0C6A29-4676-420C-BBE3-ACC2B80F64D4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952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0C6A29-4676-420C-BBE3-ACC2B80F64D4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952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0C6A29-4676-420C-BBE3-ACC2B80F64D4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549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Alisson Horst's Github</a:t>
            </a:r>
            <a:r>
              <a:rPr lang="es-ES_tradnl" altLang="en-US"/>
              <a:t>: </a:t>
            </a:r>
            <a:r>
              <a:rPr lang="en-US"/>
              <a:t>https://github.com/allisonhorst/stats-illustrations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Alisson Horst's Github</a:t>
            </a:r>
            <a:r>
              <a:rPr lang="es-ES_tradnl" altLang="en-US"/>
              <a:t>: </a:t>
            </a:r>
            <a:r>
              <a:rPr lang="en-US"/>
              <a:t>https://github.com/allisonhorst/stats-illustrations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Alisson Horst's Github</a:t>
            </a:r>
            <a:r>
              <a:rPr lang="es-ES_tradnl" altLang="en-US"/>
              <a:t>: </a:t>
            </a:r>
            <a:r>
              <a:rPr lang="en-US"/>
              <a:t>https://github.com/allisonhorst/stats-illustrations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Alisson Horst's Github</a:t>
            </a:r>
            <a:r>
              <a:rPr lang="es-ES_tradnl" altLang="en-US"/>
              <a:t>: </a:t>
            </a:r>
            <a:r>
              <a:rPr lang="en-US"/>
              <a:t>https://github.com/allisonhorst/stats-illustrations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Alisson Horst's Github</a:t>
            </a:r>
            <a:r>
              <a:rPr lang="es-ES_tradnl" altLang="en-US"/>
              <a:t>: </a:t>
            </a:r>
            <a:r>
              <a:rPr lang="en-US"/>
              <a:t>https://github.com/allisonhorst/stats-illustrations</a:t>
            </a:r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>
            <a:spLocks noGrp="1"/>
          </p:cNvSpPr>
          <p:nvPr>
            <p:ph type="ctrTitle"/>
          </p:nvPr>
        </p:nvSpPr>
        <p:spPr>
          <a:xfrm>
            <a:off x="1524000" y="113963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subTitle" idx="1"/>
          </p:nvPr>
        </p:nvSpPr>
        <p:spPr>
          <a:xfrm>
            <a:off x="1524000" y="359625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dt" idx="10"/>
          </p:nvPr>
        </p:nvSpPr>
        <p:spPr>
          <a:xfrm>
            <a:off x="838200" y="64460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o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53553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o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01/10/2022</a:t>
            </a:r>
            <a:endParaRPr lang="es-E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R Básico 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22439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2 imágenes pequeñ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01/10/2022</a:t>
            </a:r>
            <a:endParaRPr lang="es-E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R Básico 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655647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o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91031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01/10/2022</a:t>
            </a:r>
            <a:endParaRPr lang="es-E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R Básico 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249377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01/10/2022</a:t>
            </a:r>
            <a:endParaRPr lang="es-E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R Básico I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095735125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ita con imag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fecha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01/10/2022</a:t>
            </a:r>
            <a:endParaRPr lang="es-E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R Básico I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/>
              <a:pPr rtl="0">
                <a:defRPr/>
              </a:pPr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2204091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01/10/2022</a:t>
            </a:r>
            <a:endParaRPr lang="es-E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R Básico I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991214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01/10/2022</a:t>
            </a:r>
            <a:endParaRPr lang="es-E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R Básico I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237208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lumna de comparació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01/10/2022</a:t>
            </a:r>
            <a:endParaRPr lang="es-E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R Básico I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arcador de posición de texto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3" name="Marcador de posición de contenido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632560476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bg>
      <p:bgPr>
        <a:solidFill>
          <a:srgbClr val="14324D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838200" y="64460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  <p:pic>
        <p:nvPicPr>
          <p:cNvPr id="40" name="Google Shape;40;p9" descr="Imagen que contiene Diagrama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2 imágenes de tamaño med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o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01/10/2022</a:t>
            </a:r>
            <a:endParaRPr lang="es-E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R Básico I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</p:spTree>
    <p:extLst>
      <p:ext uri="{BB962C8B-B14F-4D97-AF65-F5344CB8AC3E}">
        <p14:creationId xmlns:p14="http://schemas.microsoft.com/office/powerpoint/2010/main" val="2838550385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01/10/2022</a:t>
            </a:r>
            <a:endParaRPr lang="es-E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R Básico I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osición de contenido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681055937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01/10/2022</a:t>
            </a:r>
            <a:endParaRPr lang="es-E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R Básico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674753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01/10/2022</a:t>
            </a:r>
            <a:endParaRPr lang="es-E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R Básico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820563834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01/10/2022</a:t>
            </a:r>
            <a:endParaRPr lang="es-E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R Básico I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057211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01/10/2022</a:t>
            </a:r>
            <a:endParaRPr lang="es-E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R Básico I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738331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908606" y="611237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972663" y="354704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dt" idx="10"/>
          </p:nvPr>
        </p:nvSpPr>
        <p:spPr>
          <a:xfrm>
            <a:off x="838200" y="64460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4460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dt" idx="10"/>
          </p:nvPr>
        </p:nvSpPr>
        <p:spPr>
          <a:xfrm>
            <a:off x="838200" y="64460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dt" idx="10"/>
          </p:nvPr>
        </p:nvSpPr>
        <p:spPr>
          <a:xfrm>
            <a:off x="838200" y="64460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dt" idx="10"/>
          </p:nvPr>
        </p:nvSpPr>
        <p:spPr>
          <a:xfrm>
            <a:off x="838200" y="64460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838200" y="64460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dt" idx="10"/>
          </p:nvPr>
        </p:nvSpPr>
        <p:spPr>
          <a:xfrm>
            <a:off x="838200" y="64460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71FF"/>
            </a:gs>
            <a:gs pos="30000">
              <a:srgbClr val="009DD3"/>
            </a:gs>
            <a:gs pos="100000">
              <a:srgbClr val="002060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5" descr="Forma&#10;&#10;Descripción generada automáticament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5"/>
          <p:cNvPicPr preferRelativeResize="0"/>
          <p:nvPr/>
        </p:nvPicPr>
        <p:blipFill rotWithShape="1">
          <a:blip r:embed="rId12">
            <a:alphaModFix amt="7000"/>
          </a:blip>
          <a:srcRect l="3850" t="7327" b="11499"/>
          <a:stretch/>
        </p:blipFill>
        <p:spPr>
          <a:xfrm>
            <a:off x="0" y="0"/>
            <a:ext cx="11927730" cy="6721475"/>
          </a:xfrm>
          <a:prstGeom prst="rect">
            <a:avLst/>
          </a:prstGeom>
          <a:noFill/>
          <a:ln>
            <a:noFill/>
          </a:ln>
          <a:effectLst>
            <a:outerShdw dist="50800" dir="5400000" sx="1000" sy="1000" algn="ctr" rotWithShape="0">
              <a:srgbClr val="000000"/>
            </a:outerShdw>
          </a:effectLst>
        </p:spPr>
      </p:pic>
      <p:pic>
        <p:nvPicPr>
          <p:cNvPr id="12" name="Google Shape;12;p5" descr="Logotipo&#10;&#10;Descripción generada automáticament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5303168"/>
            <a:ext cx="1827088" cy="182708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dt" idx="10"/>
          </p:nvPr>
        </p:nvSpPr>
        <p:spPr>
          <a:xfrm>
            <a:off x="838200" y="64460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  <p:sp>
        <p:nvSpPr>
          <p:cNvPr id="18" name="Google Shape;18;p5"/>
          <p:cNvSpPr txBox="1"/>
          <p:nvPr/>
        </p:nvSpPr>
        <p:spPr>
          <a:xfrm>
            <a:off x="3811977" y="42030"/>
            <a:ext cx="4303776" cy="373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s-PE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 CONGRESO NACIONAL DEL AGUA Perú 2023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01/10/2022</a:t>
            </a:r>
            <a:endParaRPr lang="es-E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R Básico I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s-ES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‹Nº›</a:t>
            </a:fld>
            <a:endParaRPr lang="es-ES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03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10" Type="http://schemas.openxmlformats.org/officeDocument/2006/relationships/hyperlink" Target="https://github.com/rstudio/cheatsheets/blob/main/data-import.pdf" TargetMode="External"/><Relationship Id="rId4" Type="http://schemas.openxmlformats.org/officeDocument/2006/relationships/image" Target="../media/image21.png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hyperlink" Target="https://ggplot2-book.org/getting-started.html" TargetMode="Externa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storybench.org/getting-started-with-tidyverse-in-r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1524000" y="113963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000" dirty="0"/>
              <a:t>PROCESAMIENTO DE DATOS HIDROMETEOROLÓGICOS CON R</a:t>
            </a:r>
            <a:endParaRPr sz="3000" dirty="0"/>
          </a:p>
        </p:txBody>
      </p:sp>
      <p:sp>
        <p:nvSpPr>
          <p:cNvPr id="94" name="Google Shape;94;p1"/>
          <p:cNvSpPr txBox="1">
            <a:spLocks noGrp="1"/>
          </p:cNvSpPr>
          <p:nvPr>
            <p:ph type="subTitle" idx="1"/>
          </p:nvPr>
        </p:nvSpPr>
        <p:spPr>
          <a:xfrm>
            <a:off x="1524000" y="359625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1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6EAE26E-FC45-162E-81D8-39953A047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4981575"/>
            <a:ext cx="2438400" cy="1876425"/>
          </a:xfrm>
          <a:prstGeom prst="flowChartConnector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0E83B0F8-6D55-C1A2-DF69-47620B37D851}"/>
              </a:ext>
            </a:extLst>
          </p:cNvPr>
          <p:cNvSpPr txBox="1">
            <a:spLocks/>
          </p:cNvSpPr>
          <p:nvPr/>
        </p:nvSpPr>
        <p:spPr>
          <a:xfrm>
            <a:off x="2589276" y="4483227"/>
            <a:ext cx="6592824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rgbClr val="FFFFFF"/>
                </a:solidFill>
              </a:rPr>
              <a:t>Fiorela Castillón / Lorena Dueñas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"/>
          <p:cNvSpPr txBox="1"/>
          <p:nvPr/>
        </p:nvSpPr>
        <p:spPr>
          <a:xfrm>
            <a:off x="309880" y="6504940"/>
            <a:ext cx="2747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</a:rPr>
              <a:t>Fuente: Alisson Horst</a:t>
            </a:r>
          </a:p>
        </p:txBody>
      </p:sp>
      <p:pic>
        <p:nvPicPr>
          <p:cNvPr id="2" name="Picture 1" descr="Tidy_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50850"/>
            <a:ext cx="9753600" cy="547116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ABFE764-2BE6-6E70-37CE-78A0B8B962A9}"/>
              </a:ext>
            </a:extLst>
          </p:cNvPr>
          <p:cNvSpPr txBox="1"/>
          <p:nvPr/>
        </p:nvSpPr>
        <p:spPr>
          <a:xfrm>
            <a:off x="10256855" y="6484625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Imagen: Alisson Horst</a:t>
            </a:r>
            <a:endParaRPr kumimoji="0" lang="es-PE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"/>
          <p:cNvSpPr txBox="1"/>
          <p:nvPr/>
        </p:nvSpPr>
        <p:spPr>
          <a:xfrm>
            <a:off x="309880" y="6504940"/>
            <a:ext cx="2747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</a:rPr>
              <a:t>Fuente: Alisson Horst</a:t>
            </a:r>
          </a:p>
        </p:txBody>
      </p:sp>
      <p:pic>
        <p:nvPicPr>
          <p:cNvPr id="2" name="Picture 1" descr="Tidy_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21310"/>
            <a:ext cx="9753600" cy="612648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643031E-5949-C471-6F1C-A65DACD49F69}"/>
              </a:ext>
            </a:extLst>
          </p:cNvPr>
          <p:cNvSpPr txBox="1"/>
          <p:nvPr/>
        </p:nvSpPr>
        <p:spPr>
          <a:xfrm>
            <a:off x="10256855" y="6484625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Imagen: Alisson Horst</a:t>
            </a:r>
            <a:endParaRPr kumimoji="0" lang="es-PE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"/>
          <p:cNvSpPr txBox="1"/>
          <p:nvPr/>
        </p:nvSpPr>
        <p:spPr>
          <a:xfrm>
            <a:off x="309880" y="6504940"/>
            <a:ext cx="2747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</a:rPr>
              <a:t>Fuente: Alisson Horst</a:t>
            </a:r>
          </a:p>
        </p:txBody>
      </p:sp>
      <p:pic>
        <p:nvPicPr>
          <p:cNvPr id="2" name="Picture 1" descr="Tidy_03"/>
          <p:cNvPicPr>
            <a:picLocks noChangeAspect="1"/>
          </p:cNvPicPr>
          <p:nvPr/>
        </p:nvPicPr>
        <p:blipFill>
          <a:blip r:embed="rId3"/>
          <a:srcRect l="14464" t="27460" r="8896"/>
          <a:stretch>
            <a:fillRect/>
          </a:stretch>
        </p:blipFill>
        <p:spPr>
          <a:xfrm>
            <a:off x="3778250" y="426720"/>
            <a:ext cx="5043805" cy="2686050"/>
          </a:xfrm>
          <a:prstGeom prst="rect">
            <a:avLst/>
          </a:prstGeom>
        </p:spPr>
      </p:pic>
      <p:pic>
        <p:nvPicPr>
          <p:cNvPr id="3" name="Picture 2" descr="Tidy_04"/>
          <p:cNvPicPr>
            <a:picLocks noChangeAspect="1"/>
          </p:cNvPicPr>
          <p:nvPr/>
        </p:nvPicPr>
        <p:blipFill>
          <a:blip r:embed="rId4"/>
          <a:srcRect l="9072" t="34175" r="11856" b="9585"/>
          <a:stretch>
            <a:fillRect/>
          </a:stretch>
        </p:blipFill>
        <p:spPr>
          <a:xfrm>
            <a:off x="2012315" y="3112770"/>
            <a:ext cx="7953375" cy="31819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638C434-C67F-8379-0CCE-C8FEE014C9BE}"/>
              </a:ext>
            </a:extLst>
          </p:cNvPr>
          <p:cNvSpPr txBox="1"/>
          <p:nvPr/>
        </p:nvSpPr>
        <p:spPr>
          <a:xfrm>
            <a:off x="10256855" y="6484625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Imagen: Alisson Horst</a:t>
            </a:r>
            <a:endParaRPr kumimoji="0" lang="es-PE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"/>
          <p:cNvSpPr txBox="1"/>
          <p:nvPr/>
        </p:nvSpPr>
        <p:spPr>
          <a:xfrm>
            <a:off x="309880" y="6504940"/>
            <a:ext cx="2747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</a:rPr>
              <a:t>Fuente: Alisson Horst</a:t>
            </a:r>
          </a:p>
        </p:txBody>
      </p:sp>
      <p:pic>
        <p:nvPicPr>
          <p:cNvPr id="3" name="Picture 2" descr="Tidy_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65125"/>
            <a:ext cx="10058400" cy="56578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47DFE1A-19DD-6F80-5AD0-CE377835EC87}"/>
              </a:ext>
            </a:extLst>
          </p:cNvPr>
          <p:cNvSpPr txBox="1"/>
          <p:nvPr/>
        </p:nvSpPr>
        <p:spPr>
          <a:xfrm>
            <a:off x="10256855" y="6484625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Imagen: Alisson Horst</a:t>
            </a:r>
            <a:endParaRPr kumimoji="0" lang="es-PE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D9D17B4F-5268-8E15-F9F1-B501500CE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" y="299690"/>
            <a:ext cx="11707905" cy="6258620"/>
          </a:xfrm>
          <a:prstGeom prst="rect">
            <a:avLst/>
          </a:prstGeom>
        </p:spPr>
      </p:pic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831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54F1E96-E472-33BD-E71D-FE61BFC5D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72" b="94215" l="1914" r="98565">
                        <a14:foregroundMark x1="47368" y1="6612" x2="17703" y2="24380"/>
                        <a14:foregroundMark x1="17703" y1="24380" x2="1435" y2="55372"/>
                        <a14:foregroundMark x1="1435" y1="55372" x2="5742" y2="28512"/>
                        <a14:foregroundMark x1="5742" y1="28512" x2="478" y2="56198"/>
                        <a14:foregroundMark x1="478" y1="56198" x2="49761" y2="90083"/>
                        <a14:foregroundMark x1="49761" y1="90083" x2="48325" y2="34298"/>
                        <a14:foregroundMark x1="48325" y1="34298" x2="93301" y2="67355"/>
                        <a14:foregroundMark x1="93301" y1="67355" x2="91388" y2="41322"/>
                        <a14:foregroundMark x1="91388" y1="41322" x2="98565" y2="61157"/>
                        <a14:foregroundMark x1="98565" y1="61157" x2="97608" y2="64876"/>
                        <a14:foregroundMark x1="89952" y1="55372" x2="73684" y2="74793"/>
                        <a14:foregroundMark x1="73684" y1="74793" x2="45933" y2="59091"/>
                        <a14:foregroundMark x1="45933" y1="59091" x2="47368" y2="36364"/>
                        <a14:foregroundMark x1="47368" y1="36364" x2="87081" y2="38843"/>
                        <a14:foregroundMark x1="87081" y1="38843" x2="32536" y2="12810"/>
                        <a14:foregroundMark x1="32536" y1="12810" x2="11483" y2="23967"/>
                        <a14:foregroundMark x1="11483" y1="23967" x2="7177" y2="58678"/>
                        <a14:foregroundMark x1="7177" y1="58678" x2="53589" y2="84298"/>
                        <a14:foregroundMark x1="53589" y1="84298" x2="91866" y2="62397"/>
                        <a14:foregroundMark x1="91866" y1="62397" x2="89952" y2="25207"/>
                        <a14:foregroundMark x1="89952" y1="25207" x2="51196" y2="11570"/>
                        <a14:foregroundMark x1="28230" y1="55372" x2="54545" y2="48347"/>
                        <a14:foregroundMark x1="54545" y1="48347" x2="42105" y2="26446"/>
                        <a14:foregroundMark x1="42105" y1="26446" x2="53589" y2="38017"/>
                        <a14:foregroundMark x1="58373" y1="33058" x2="40670" y2="19421"/>
                        <a14:foregroundMark x1="61244" y1="47934" x2="61244" y2="51653"/>
                        <a14:foregroundMark x1="61722" y1="47521" x2="64593" y2="57438"/>
                        <a14:foregroundMark x1="64115" y1="74380" x2="53110" y2="76446"/>
                        <a14:foregroundMark x1="60287" y1="71074" x2="60287" y2="71074"/>
                        <a14:foregroundMark x1="60287" y1="71901" x2="61244" y2="72727"/>
                        <a14:foregroundMark x1="55502" y1="73140" x2="55502" y2="73140"/>
                        <a14:foregroundMark x1="51675" y1="72727" x2="51675" y2="72727"/>
                        <a14:foregroundMark x1="52632" y1="72314" x2="52632" y2="72314"/>
                        <a14:foregroundMark x1="53110" y1="78512" x2="53110" y2="78512"/>
                        <a14:foregroundMark x1="53110" y1="78512" x2="53110" y2="78512"/>
                        <a14:foregroundMark x1="39713" y1="71488" x2="39713" y2="71488"/>
                        <a14:foregroundMark x1="39713" y1="71488" x2="39713" y2="71488"/>
                        <a14:foregroundMark x1="41148" y1="91736" x2="65550" y2="87190"/>
                        <a14:foregroundMark x1="65550" y1="87190" x2="41627" y2="90909"/>
                        <a14:foregroundMark x1="41627" y1="90909" x2="41627" y2="90909"/>
                        <a14:foregroundMark x1="57895" y1="92562" x2="58373" y2="92149"/>
                        <a14:foregroundMark x1="53589" y1="95041" x2="57416" y2="94628"/>
                        <a14:foregroundMark x1="60287" y1="47934" x2="59809" y2="53719"/>
                        <a14:foregroundMark x1="60287" y1="47521" x2="58373" y2="57851"/>
                        <a14:foregroundMark x1="46411" y1="69835" x2="46411" y2="69835"/>
                        <a14:foregroundMark x1="47368" y1="76033" x2="47368" y2="76033"/>
                        <a14:foregroundMark x1="1914" y1="30165" x2="1914" y2="72727"/>
                        <a14:foregroundMark x1="45933" y1="5372" x2="44019" y2="57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0636" y="2276475"/>
            <a:ext cx="1990725" cy="23050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45D1587-656B-487A-0430-C19533461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06" b="96281" l="957" r="96651">
                        <a14:foregroundMark x1="47368" y1="2893" x2="43338" y2="4009"/>
                        <a14:foregroundMark x1="7779" y1="21594" x2="2871" y2="25620"/>
                        <a14:foregroundMark x1="2871" y1="25620" x2="1435" y2="60744"/>
                        <a14:foregroundMark x1="1435" y1="60744" x2="27273" y2="85950"/>
                        <a14:foregroundMark x1="27273" y1="85950" x2="57416" y2="92149"/>
                        <a14:foregroundMark x1="57416" y1="92149" x2="85167" y2="82645"/>
                        <a14:foregroundMark x1="85167" y1="82645" x2="99522" y2="56612"/>
                        <a14:foregroundMark x1="99522" y1="56612" x2="80383" y2="19008"/>
                        <a14:foregroundMark x1="80383" y1="19008" x2="47847" y2="3306"/>
                        <a14:foregroundMark x1="34638" y1="14714" x2="22967" y2="24793"/>
                        <a14:foregroundMark x1="47847" y1="3306" x2="45114" y2="5666"/>
                        <a14:foregroundMark x1="22967" y1="24793" x2="32057" y2="57025"/>
                        <a14:foregroundMark x1="32057" y1="57025" x2="60766" y2="38843"/>
                        <a14:foregroundMark x1="60766" y1="38843" x2="48804" y2="65289"/>
                        <a14:foregroundMark x1="48804" y1="65289" x2="77033" y2="50826"/>
                        <a14:foregroundMark x1="77033" y1="50826" x2="59330" y2="68595"/>
                        <a14:foregroundMark x1="59330" y1="68595" x2="47368" y2="47521"/>
                        <a14:foregroundMark x1="47368" y1="47521" x2="43541" y2="22314"/>
                        <a14:foregroundMark x1="1914" y1="28512" x2="2392" y2="54959"/>
                        <a14:foregroundMark x1="2392" y1="54959" x2="15789" y2="79339"/>
                        <a14:foregroundMark x1="15789" y1="79339" x2="50239" y2="94215"/>
                        <a14:foregroundMark x1="50239" y1="94215" x2="93301" y2="76033"/>
                        <a14:foregroundMark x1="93301" y1="76033" x2="96651" y2="25620"/>
                        <a14:foregroundMark x1="2392" y1="27686" x2="957" y2="53306"/>
                        <a14:foregroundMark x1="957" y1="53306" x2="4785" y2="33058"/>
                        <a14:foregroundMark x1="37321" y1="35537" x2="50239" y2="15289"/>
                        <a14:foregroundMark x1="50239" y1="15289" x2="46890" y2="42975"/>
                        <a14:foregroundMark x1="46890" y1="42975" x2="34928" y2="68182"/>
                        <a14:foregroundMark x1="34928" y1="68182" x2="66029" y2="70248"/>
                        <a14:foregroundMark x1="66029" y1="70248" x2="65072" y2="73554"/>
                        <a14:foregroundMark x1="56938" y1="25620" x2="51196" y2="26033"/>
                        <a14:foregroundMark x1="56459" y1="35950" x2="55024" y2="32231"/>
                        <a14:foregroundMark x1="46411" y1="40909" x2="43541" y2="44215"/>
                        <a14:foregroundMark x1="42105" y1="56612" x2="49282" y2="54545"/>
                        <a14:foregroundMark x1="74163" y1="61157" x2="73206" y2="62397"/>
                        <a14:foregroundMark x1="27273" y1="64876" x2="37321" y2="72314"/>
                        <a14:foregroundMark x1="40191" y1="92975" x2="44498" y2="92975"/>
                        <a14:foregroundMark x1="47368" y1="96281" x2="47847" y2="96281"/>
                        <a14:backgroundMark x1="23445" y1="9091" x2="23445" y2="9091"/>
                        <a14:backgroundMark x1="23445" y1="10331" x2="29665" y2="7851"/>
                        <a14:backgroundMark x1="21053" y1="10744" x2="11005" y2="14876"/>
                        <a14:backgroundMark x1="23445" y1="7025" x2="33971" y2="6198"/>
                        <a14:backgroundMark x1="35885" y1="4545" x2="37321" y2="5372"/>
                        <a14:backgroundMark x1="11483" y1="16529" x2="10048" y2="17769"/>
                        <a14:backgroundMark x1="14833" y1="15702" x2="16268" y2="15289"/>
                        <a14:backgroundMark x1="15311" y1="15289" x2="16268" y2="17355"/>
                        <a14:backgroundMark x1="10048" y1="19008" x2="10048" y2="19008"/>
                        <a14:backgroundMark x1="10048" y1="19835" x2="10048" y2="19835"/>
                        <a14:backgroundMark x1="38278" y1="4545" x2="7656" y2="21488"/>
                        <a14:backgroundMark x1="42584" y1="3306" x2="7656" y2="194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6386" y="2276475"/>
            <a:ext cx="1990725" cy="2305050"/>
          </a:xfrm>
          <a:prstGeom prst="rect">
            <a:avLst/>
          </a:prstGeom>
        </p:spPr>
      </p:pic>
      <p:pic>
        <p:nvPicPr>
          <p:cNvPr id="3074" name="Picture 2" descr="Access Google Sheets using the Sheets API V4 • googlesheets4">
            <a:extLst>
              <a:ext uri="{FF2B5EF4-FFF2-40B4-BE49-F238E27FC236}">
                <a16:creationId xmlns:a16="http://schemas.microsoft.com/office/drawing/2014/main" id="{3C1785E8-7F1C-2611-604F-D17EA35D4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79" b="97521" l="0" r="99522">
                        <a14:foregroundMark x1="49761" y1="2893" x2="5263" y2="26033"/>
                        <a14:foregroundMark x1="5263" y1="26033" x2="10526" y2="73554"/>
                        <a14:foregroundMark x1="10526" y1="73554" x2="35885" y2="86777"/>
                        <a14:foregroundMark x1="35885" y1="86777" x2="63158" y2="87603"/>
                        <a14:foregroundMark x1="63158" y1="87603" x2="91866" y2="74380"/>
                        <a14:foregroundMark x1="91866" y1="74380" x2="93780" y2="28512"/>
                        <a14:foregroundMark x1="93780" y1="28512" x2="68421" y2="14876"/>
                        <a14:foregroundMark x1="68421" y1="14876" x2="32057" y2="26446"/>
                        <a14:foregroundMark x1="32057" y1="26446" x2="54067" y2="40083"/>
                        <a14:foregroundMark x1="54067" y1="40083" x2="52153" y2="39669"/>
                        <a14:foregroundMark x1="22010" y1="71488" x2="75598" y2="69835"/>
                        <a14:foregroundMark x1="75598" y1="69835" x2="50239" y2="75207"/>
                        <a14:foregroundMark x1="50239" y1="75207" x2="19139" y2="74380"/>
                        <a14:foregroundMark x1="19139" y1="74380" x2="19139" y2="70248"/>
                        <a14:foregroundMark x1="50239" y1="74380" x2="88038" y2="71488"/>
                        <a14:foregroundMark x1="88038" y1="71488" x2="88995" y2="72727"/>
                        <a14:foregroundMark x1="49761" y1="92562" x2="18660" y2="82231"/>
                        <a14:foregroundMark x1="18660" y1="82231" x2="3349" y2="60744"/>
                        <a14:foregroundMark x1="3349" y1="60744" x2="1435" y2="35950"/>
                        <a14:foregroundMark x1="1435" y1="35950" x2="50239" y2="5785"/>
                        <a14:foregroundMark x1="50239" y1="5785" x2="83732" y2="16529"/>
                        <a14:foregroundMark x1="83732" y1="16529" x2="95694" y2="36364"/>
                        <a14:foregroundMark x1="95694" y1="36364" x2="98565" y2="60331"/>
                        <a14:foregroundMark x1="98565" y1="60331" x2="78947" y2="81818"/>
                        <a14:foregroundMark x1="78947" y1="81818" x2="56459" y2="93802"/>
                        <a14:foregroundMark x1="48804" y1="3719" x2="2392" y2="30165"/>
                        <a14:foregroundMark x1="2392" y1="30165" x2="5263" y2="72727"/>
                        <a14:foregroundMark x1="5263" y1="72727" x2="36364" y2="87603"/>
                        <a14:foregroundMark x1="1914" y1="28099" x2="7177" y2="77273"/>
                        <a14:foregroundMark x1="7177" y1="77273" x2="35885" y2="90083"/>
                        <a14:foregroundMark x1="35885" y1="90083" x2="56938" y2="93388"/>
                        <a14:foregroundMark x1="52632" y1="97107" x2="37321" y2="88430"/>
                        <a14:foregroundMark x1="50718" y1="97521" x2="35407" y2="91736"/>
                        <a14:foregroundMark x1="4785" y1="76446" x2="478" y2="59504"/>
                        <a14:foregroundMark x1="1914" y1="25620" x2="55981" y2="6198"/>
                        <a14:foregroundMark x1="55981" y1="6198" x2="78947" y2="16942"/>
                        <a14:foregroundMark x1="78947" y1="16942" x2="98565" y2="34711"/>
                        <a14:foregroundMark x1="98565" y1="34711" x2="98565" y2="60744"/>
                        <a14:foregroundMark x1="98565" y1="60744" x2="65550" y2="89669"/>
                        <a14:foregroundMark x1="78947" y1="83884" x2="97608" y2="70248"/>
                        <a14:foregroundMark x1="97608" y1="70248" x2="98086" y2="61570"/>
                        <a14:foregroundMark x1="97608" y1="72314" x2="99043" y2="73140"/>
                        <a14:foregroundMark x1="93780" y1="75207" x2="96651" y2="75207"/>
                        <a14:foregroundMark x1="98086" y1="34711" x2="98086" y2="35537"/>
                        <a14:foregroundMark x1="84689" y1="21074" x2="97129" y2="35537"/>
                        <a14:foregroundMark x1="87081" y1="20661" x2="99522" y2="28512"/>
                        <a14:foregroundMark x1="60287" y1="6612" x2="38756" y2="9504"/>
                        <a14:foregroundMark x1="61722" y1="6198" x2="50718" y2="2479"/>
                        <a14:foregroundMark x1="57416" y1="54959" x2="54067" y2="28512"/>
                        <a14:foregroundMark x1="54067" y1="28512" x2="44498" y2="26446"/>
                        <a14:foregroundMark x1="52632" y1="19008" x2="38278" y2="21901"/>
                        <a14:foregroundMark x1="53110" y1="16942" x2="46890" y2="19421"/>
                        <a14:foregroundMark x1="50239" y1="19421" x2="43062" y2="16942"/>
                        <a14:foregroundMark x1="45933" y1="36364" x2="46890" y2="33884"/>
                        <a14:foregroundMark x1="46411" y1="39669" x2="54067" y2="50413"/>
                        <a14:foregroundMark x1="45455" y1="41322" x2="48804" y2="48760"/>
                        <a14:foregroundMark x1="97608" y1="24380" x2="70813" y2="13636"/>
                        <a14:foregroundMark x1="70813" y1="13636" x2="98565" y2="23967"/>
                        <a14:foregroundMark x1="96172" y1="23554" x2="54067" y2="3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889" y="2276475"/>
            <a:ext cx="199072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AD3B430-6C40-5EA3-495B-077C9495B02C}"/>
              </a:ext>
            </a:extLst>
          </p:cNvPr>
          <p:cNvSpPr txBox="1"/>
          <p:nvPr/>
        </p:nvSpPr>
        <p:spPr>
          <a:xfrm>
            <a:off x="1134034" y="5200585"/>
            <a:ext cx="9923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00FFFF"/>
                </a:highlight>
                <a:uLnTx/>
                <a:uFillTx/>
                <a:latin typeface="Cascadia Code"/>
                <a:ea typeface="+mn-ea"/>
                <a:cs typeface="+mn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cheatsheets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00FFFF"/>
                </a:highlight>
                <a:uLnTx/>
                <a:uFillTx/>
                <a:latin typeface="Cascadia Code"/>
                <a:ea typeface="+mn-ea"/>
                <a:cs typeface="+mn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/data-import.pdf at main ·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00FFFF"/>
                </a:highlight>
                <a:uLnTx/>
                <a:uFillTx/>
                <a:latin typeface="Cascadia Code"/>
                <a:ea typeface="+mn-ea"/>
                <a:cs typeface="+mn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rstudio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00FFFF"/>
                </a:highlight>
                <a:uLnTx/>
                <a:uFillTx/>
                <a:latin typeface="Cascadia Code"/>
                <a:ea typeface="+mn-ea"/>
                <a:cs typeface="+mn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00FFFF"/>
                </a:highlight>
                <a:uLnTx/>
                <a:uFillTx/>
                <a:latin typeface="Cascadia Code"/>
                <a:ea typeface="+mn-ea"/>
                <a:cs typeface="+mn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cheatsheets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highlight>
                  <a:srgbClr val="00FFFF"/>
                </a:highlight>
                <a:uLnTx/>
                <a:uFillTx/>
                <a:latin typeface="Cascadia Code"/>
                <a:ea typeface="+mn-ea"/>
                <a:cs typeface="+mn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· GitHub</a:t>
            </a:r>
            <a:endParaRPr kumimoji="0" lang="es-PE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highlight>
                <a:srgbClr val="00FFFF"/>
              </a:highlight>
              <a:uLnTx/>
              <a:uFillTx/>
              <a:latin typeface="Cascadia 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721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4D58CC2-902D-6DFA-F38A-841462996535}"/>
              </a:ext>
            </a:extLst>
          </p:cNvPr>
          <p:cNvSpPr txBox="1"/>
          <p:nvPr/>
        </p:nvSpPr>
        <p:spPr>
          <a:xfrm>
            <a:off x="183776" y="370279"/>
            <a:ext cx="11824447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E91F0">
                    <a:lumMod val="50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read</a:t>
            </a:r>
            <a:r>
              <a:rPr kumimoji="0" lang="es-PE" sz="1600" b="1" i="0" u="none" strike="noStrike" kern="1200" cap="none" spc="0" normalizeH="0" baseline="0" noProof="0" dirty="0">
                <a:ln>
                  <a:noFill/>
                </a:ln>
                <a:solidFill>
                  <a:srgbClr val="4E91F0">
                    <a:lumMod val="50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_*(</a:t>
            </a:r>
            <a:r>
              <a:rPr kumimoji="0" 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file, </a:t>
            </a:r>
            <a:r>
              <a:rPr kumimoji="0" lang="es-P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col_names</a:t>
            </a:r>
            <a:r>
              <a:rPr kumimoji="0" 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TRUE, </a:t>
            </a:r>
            <a:r>
              <a:rPr kumimoji="0" lang="es-P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col_types</a:t>
            </a:r>
            <a:r>
              <a:rPr kumimoji="0" 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NULL, </a:t>
            </a:r>
            <a:r>
              <a:rPr kumimoji="0" lang="es-P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col_select</a:t>
            </a:r>
            <a:r>
              <a:rPr kumimoji="0" 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NULL, id = NULL, </a:t>
            </a:r>
            <a:r>
              <a:rPr kumimoji="0" lang="es-P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na</a:t>
            </a:r>
            <a:r>
              <a:rPr kumimoji="0" 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c("", "NA"), </a:t>
            </a:r>
            <a:r>
              <a:rPr kumimoji="0" lang="es-P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skip</a:t>
            </a:r>
            <a:r>
              <a:rPr kumimoji="0" 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0, </a:t>
            </a:r>
            <a:r>
              <a:rPr kumimoji="0" lang="es-P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n_max</a:t>
            </a:r>
            <a:r>
              <a:rPr kumimoji="0" 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</a:t>
            </a:r>
            <a:r>
              <a:rPr kumimoji="0" lang="es-P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Inf</a:t>
            </a:r>
            <a:r>
              <a:rPr kumimoji="0" 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, </a:t>
            </a:r>
            <a:r>
              <a:rPr kumimoji="0" lang="es-P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guess_max</a:t>
            </a:r>
            <a:r>
              <a:rPr kumimoji="0" 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min(1000, </a:t>
            </a:r>
            <a:r>
              <a:rPr kumimoji="0" lang="es-P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n_max</a:t>
            </a:r>
            <a:r>
              <a:rPr kumimoji="0" 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), </a:t>
            </a:r>
            <a:r>
              <a:rPr kumimoji="0" lang="es-P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show_col_types</a:t>
            </a:r>
            <a:r>
              <a:rPr kumimoji="0" 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</a:t>
            </a:r>
            <a:r>
              <a:rPr kumimoji="0" lang="es-P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should_show_types</a:t>
            </a:r>
            <a:r>
              <a:rPr kumimoji="0" 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(), </a:t>
            </a:r>
            <a:r>
              <a:rPr kumimoji="0" lang="es-P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skip_empty_rows</a:t>
            </a:r>
            <a:r>
              <a:rPr kumimoji="0" 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TRUE, … </a:t>
            </a:r>
            <a:r>
              <a:rPr kumimoji="0" lang="es-PE" sz="1600" b="1" i="0" u="none" strike="noStrike" kern="1200" cap="none" spc="0" normalizeH="0" baseline="0" noProof="0" dirty="0">
                <a:ln>
                  <a:noFill/>
                </a:ln>
                <a:solidFill>
                  <a:srgbClr val="4E91F0">
                    <a:lumMod val="50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1200" cap="none" spc="0" normalizeH="0" baseline="0" noProof="0" dirty="0">
                <a:ln>
                  <a:noFill/>
                </a:ln>
                <a:solidFill>
                  <a:srgbClr val="4E91F0">
                    <a:lumMod val="50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* </a:t>
            </a:r>
            <a:r>
              <a:rPr kumimoji="0" lang="es-P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E91F0">
                    <a:lumMod val="50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delim</a:t>
            </a:r>
            <a:r>
              <a:rPr kumimoji="0" lang="es-PE" sz="1600" b="1" i="0" u="none" strike="noStrike" kern="1200" cap="none" spc="0" normalizeH="0" baseline="0" noProof="0" dirty="0">
                <a:ln>
                  <a:noFill/>
                </a:ln>
                <a:solidFill>
                  <a:srgbClr val="4E91F0">
                    <a:lumMod val="50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, </a:t>
            </a:r>
            <a:r>
              <a:rPr kumimoji="0" lang="es-P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E91F0">
                    <a:lumMod val="50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csv</a:t>
            </a:r>
            <a:r>
              <a:rPr kumimoji="0" lang="es-PE" sz="1600" b="1" i="0" u="none" strike="noStrike" kern="1200" cap="none" spc="0" normalizeH="0" baseline="0" noProof="0" dirty="0">
                <a:ln>
                  <a:noFill/>
                </a:ln>
                <a:solidFill>
                  <a:srgbClr val="4E91F0">
                    <a:lumMod val="50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, csv2, </a:t>
            </a:r>
            <a:r>
              <a:rPr kumimoji="0" lang="es-P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E91F0">
                    <a:lumMod val="50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tsv</a:t>
            </a:r>
            <a:r>
              <a:rPr kumimoji="0" lang="es-PE" sz="1600" b="1" i="0" u="none" strike="noStrike" kern="1200" cap="none" spc="0" normalizeH="0" baseline="0" noProof="0" dirty="0">
                <a:ln>
                  <a:noFill/>
                </a:ln>
                <a:solidFill>
                  <a:srgbClr val="4E91F0">
                    <a:lumMod val="50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, table, </a:t>
            </a:r>
            <a:r>
              <a:rPr kumimoji="0" lang="es-P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E91F0">
                    <a:lumMod val="50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fwf</a:t>
            </a:r>
            <a:endParaRPr kumimoji="0" lang="es-PE" sz="1600" b="1" i="0" u="none" strike="noStrike" kern="1200" cap="none" spc="0" normalizeH="0" baseline="0" noProof="0" dirty="0">
              <a:ln>
                <a:noFill/>
              </a:ln>
              <a:solidFill>
                <a:srgbClr val="4E91F0">
                  <a:lumMod val="50000"/>
                </a:srgbClr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2974790-5331-2351-6561-C848AE5D6799}"/>
              </a:ext>
            </a:extLst>
          </p:cNvPr>
          <p:cNvSpPr txBox="1"/>
          <p:nvPr/>
        </p:nvSpPr>
        <p:spPr>
          <a:xfrm>
            <a:off x="490815" y="2241588"/>
            <a:ext cx="1121036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CC3B4">
                    <a:lumMod val="50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read_excel</a:t>
            </a:r>
            <a:r>
              <a:rPr kumimoji="0" lang="es-PE" sz="1800" b="1" i="0" u="none" strike="noStrike" kern="1200" cap="none" spc="0" normalizeH="0" baseline="0" noProof="0" dirty="0">
                <a:ln>
                  <a:noFill/>
                </a:ln>
                <a:solidFill>
                  <a:srgbClr val="2CC3B4">
                    <a:lumMod val="50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(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path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sheet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NULL,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range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NULL,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col_names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TRUE,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col_types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NULL,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na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"",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skip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0,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n_max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Inf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guess_max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min(1000,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n_max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),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…</a:t>
            </a:r>
            <a:r>
              <a:rPr kumimoji="0" lang="es-PE" sz="1800" b="1" i="0" u="none" strike="noStrike" kern="1200" cap="none" spc="0" normalizeH="0" baseline="0" noProof="0" dirty="0">
                <a:ln>
                  <a:noFill/>
                </a:ln>
                <a:solidFill>
                  <a:srgbClr val="2CC3B4">
                    <a:lumMod val="50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>
                <a:ln>
                  <a:noFill/>
                </a:ln>
                <a:solidFill>
                  <a:srgbClr val="2CC3B4">
                    <a:lumMod val="50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* </a:t>
            </a:r>
            <a:r>
              <a:rPr kumimoji="0" lang="es-PE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CC3B4">
                    <a:lumMod val="50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excel</a:t>
            </a:r>
            <a:r>
              <a:rPr kumimoji="0" lang="es-PE" sz="1800" b="1" i="0" u="none" strike="noStrike" kern="1200" cap="none" spc="0" normalizeH="0" baseline="0" noProof="0" dirty="0">
                <a:ln>
                  <a:noFill/>
                </a:ln>
                <a:solidFill>
                  <a:srgbClr val="2CC3B4">
                    <a:lumMod val="50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, xls, xlsx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9E70977-4608-7952-1EE8-74D540F5EA78}"/>
              </a:ext>
            </a:extLst>
          </p:cNvPr>
          <p:cNvSpPr txBox="1"/>
          <p:nvPr/>
        </p:nvSpPr>
        <p:spPr>
          <a:xfrm>
            <a:off x="788892" y="3916315"/>
            <a:ext cx="10614212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97F8">
                    <a:lumMod val="75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range_read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C097F8">
                    <a:lumMod val="75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(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ss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sheet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NULL,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range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NULL,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col_names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TRUE,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col_types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NULL,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na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"",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skip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0,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n_max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Inf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guess_max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min(1000,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n_max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)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C097F8">
                    <a:lumMod val="75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)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CBB64C1-5831-84F2-F048-54D767BC1A08}"/>
              </a:ext>
            </a:extLst>
          </p:cNvPr>
          <p:cNvSpPr txBox="1"/>
          <p:nvPr/>
        </p:nvSpPr>
        <p:spPr>
          <a:xfrm>
            <a:off x="788892" y="5142111"/>
            <a:ext cx="10614212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97F8">
                    <a:lumMod val="75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read_sheet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C097F8">
                    <a:lumMod val="75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(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ss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sheet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NULL,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range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NULL,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col_names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TRUE,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col_types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NULL,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na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"",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skip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0,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n_max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Inf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guess_max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min(1000,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n_max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)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C097F8">
                    <a:lumMod val="75000"/>
                  </a:srgb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/>
          <p:nvPr/>
        </p:nvGraphicFramePr>
        <p:xfrm>
          <a:off x="10264775" y="381635"/>
          <a:ext cx="1508125" cy="1005840"/>
        </p:xfrm>
        <a:graphic>
          <a:graphicData uri="http://schemas.openxmlformats.org/drawingml/2006/table">
            <a:tbl>
              <a:tblPr bandRow="1">
                <a:tableStyleId>{10A1B5D5-9B99-4C35-A422-299274C87663}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 b="0">
                          <a:latin typeface="Lato Medium" panose="020F0602020204030203" charset="0"/>
                          <a:cs typeface="Lato Medium" panose="020F0602020204030203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 b="0">
                          <a:latin typeface="Lato Medium" panose="020F0602020204030203" charset="0"/>
                          <a:cs typeface="Lato Medium" panose="020F0602020204030203" charset="0"/>
                        </a:rPr>
                        <a:t>B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 b="0">
                          <a:latin typeface="Lato Medium" panose="020F0602020204030203" charset="0"/>
                          <a:cs typeface="Lato Medium" panose="020F0602020204030203" charset="0"/>
                        </a:rPr>
                        <a:t>C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NA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 Box 10"/>
          <p:cNvSpPr txBox="1"/>
          <p:nvPr/>
        </p:nvSpPr>
        <p:spPr>
          <a:xfrm>
            <a:off x="2792730" y="561975"/>
            <a:ext cx="6607810" cy="6451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  <a:sym typeface="+mn-ea"/>
              </a:rPr>
              <a:t>Lee archivos sin encabezado</a:t>
            </a:r>
            <a:endParaRPr kumimoji="0" lang="es-ES_tradnl" altLang="en-US" sz="1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Medium" panose="020F0602020204030203" charset="0"/>
              <a:ea typeface="+mn-ea"/>
              <a:cs typeface="Lato Medium" panose="020F0602020204030203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read_csv(“file.csv”,col_names=FALSE)</a:t>
            </a:r>
            <a:endParaRPr kumimoji="0" lang="es-ES_tradnl" altLang="en-US" sz="1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Medium" panose="020F0602020204030203" charset="0"/>
              <a:ea typeface="+mn-ea"/>
              <a:cs typeface="Lato Medium" panose="020F0602020204030203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703070" y="884555"/>
            <a:ext cx="794385" cy="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lum bright="-6000" contrast="12000"/>
          </a:blip>
          <a:stretch>
            <a:fillRect/>
          </a:stretch>
        </p:blipFill>
        <p:spPr>
          <a:xfrm>
            <a:off x="672465" y="424815"/>
            <a:ext cx="691515" cy="920115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2792730" y="1976755"/>
            <a:ext cx="6607810" cy="6451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  <a:sym typeface="+mn-ea"/>
              </a:rPr>
              <a:t>Dándole un encabezado al archivo</a:t>
            </a:r>
            <a:endParaRPr kumimoji="0" lang="es-ES_tradnl" altLang="en-US" sz="1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Medium" panose="020F0602020204030203" charset="0"/>
              <a:ea typeface="+mn-ea"/>
              <a:cs typeface="Lato Medium" panose="020F0602020204030203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read_csv(“file.csv”,col_names=c(“x”,”y”,”z”))</a:t>
            </a:r>
            <a:endParaRPr kumimoji="0" lang="es-ES_tradnl" altLang="en-US" sz="1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Medium" panose="020F0602020204030203" charset="0"/>
              <a:ea typeface="+mn-ea"/>
              <a:cs typeface="Lato Medium" panose="020F0602020204030203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703070" y="2298700"/>
            <a:ext cx="794385" cy="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lum bright="-6000" contrast="12000"/>
          </a:blip>
          <a:stretch>
            <a:fillRect/>
          </a:stretch>
        </p:blipFill>
        <p:spPr>
          <a:xfrm>
            <a:off x="672465" y="1838325"/>
            <a:ext cx="691515" cy="920115"/>
          </a:xfrm>
          <a:prstGeom prst="rect">
            <a:avLst/>
          </a:prstGeom>
        </p:spPr>
      </p:pic>
      <p:graphicFrame>
        <p:nvGraphicFramePr>
          <p:cNvPr id="24" name="Table 23"/>
          <p:cNvGraphicFramePr/>
          <p:nvPr/>
        </p:nvGraphicFramePr>
        <p:xfrm>
          <a:off x="10264775" y="1628775"/>
          <a:ext cx="1508125" cy="1341120"/>
        </p:xfrm>
        <a:graphic>
          <a:graphicData uri="http://schemas.openxmlformats.org/drawingml/2006/table">
            <a:tbl>
              <a:tblPr bandRow="1">
                <a:tableStyleId>{10A1B5D5-9B99-4C35-A422-299274C87663}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 b="0">
                          <a:latin typeface="Lato Heavy" panose="020F0902020204030203" charset="0"/>
                          <a:cs typeface="Lato Heavy" panose="020F0902020204030203" charset="0"/>
                        </a:rPr>
                        <a:t>x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 b="0">
                          <a:latin typeface="Lato Heavy" panose="020F0902020204030203" charset="0"/>
                          <a:cs typeface="Lato Heavy" panose="020F0902020204030203" charset="0"/>
                        </a:rPr>
                        <a:t>y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 b="0">
                          <a:latin typeface="Lato Heavy" panose="020F0902020204030203" charset="0"/>
                          <a:cs typeface="Lato Heavy" panose="020F0902020204030203" charset="0"/>
                        </a:rPr>
                        <a:t>z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 b="0">
                          <a:latin typeface="Lato Medium" panose="020F0602020204030203" charset="0"/>
                          <a:cs typeface="Lato Medium" panose="020F0602020204030203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 b="0">
                          <a:latin typeface="Lato Medium" panose="020F0602020204030203" charset="0"/>
                          <a:cs typeface="Lato Medium" panose="020F0602020204030203" charset="0"/>
                        </a:rPr>
                        <a:t>B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 b="0">
                          <a:latin typeface="Lato Medium" panose="020F0602020204030203" charset="0"/>
                          <a:cs typeface="Lato Medium" panose="020F0602020204030203" charset="0"/>
                        </a:rPr>
                        <a:t>C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NA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Text Box 24"/>
          <p:cNvSpPr txBox="1"/>
          <p:nvPr/>
        </p:nvSpPr>
        <p:spPr>
          <a:xfrm>
            <a:off x="2792730" y="3037840"/>
            <a:ext cx="6607175" cy="6451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  <a:sym typeface="+mn-ea"/>
              </a:rPr>
              <a:t>Saltar líneas de un archivo</a:t>
            </a:r>
            <a:endParaRPr kumimoji="0" lang="es-ES_tradnl" altLang="en-US" sz="1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Medium" panose="020F0602020204030203" charset="0"/>
              <a:ea typeface="+mn-ea"/>
              <a:cs typeface="Lato Medium" panose="020F0602020204030203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read_csv(“file.csv”,skip = 1)</a:t>
            </a:r>
            <a:endParaRPr kumimoji="0" lang="es-ES_tradnl" altLang="en-US" sz="1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Medium" panose="020F0602020204030203" charset="0"/>
              <a:ea typeface="+mn-ea"/>
              <a:cs typeface="Lato Medium" panose="020F0602020204030203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703070" y="3361055"/>
            <a:ext cx="794385" cy="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lum bright="-6000" contrast="12000"/>
          </a:blip>
          <a:stretch>
            <a:fillRect/>
          </a:stretch>
        </p:blipFill>
        <p:spPr>
          <a:xfrm>
            <a:off x="672465" y="2900680"/>
            <a:ext cx="691515" cy="920115"/>
          </a:xfrm>
          <a:prstGeom prst="rect">
            <a:avLst/>
          </a:prstGeom>
        </p:spPr>
      </p:pic>
      <p:graphicFrame>
        <p:nvGraphicFramePr>
          <p:cNvPr id="28" name="Table 27"/>
          <p:cNvGraphicFramePr/>
          <p:nvPr/>
        </p:nvGraphicFramePr>
        <p:xfrm>
          <a:off x="10264775" y="3150235"/>
          <a:ext cx="1508125" cy="670560"/>
        </p:xfrm>
        <a:graphic>
          <a:graphicData uri="http://schemas.openxmlformats.org/drawingml/2006/table">
            <a:tbl>
              <a:tblPr bandRow="1">
                <a:tableStyleId>{10A1B5D5-9B99-4C35-A422-299274C87663}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 b="1">
                          <a:latin typeface="Lato Medium" panose="020F0602020204030203" charset="0"/>
                          <a:cs typeface="Lato Medium" panose="020F0602020204030203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 b="1">
                          <a:latin typeface="Lato Medium" panose="020F0602020204030203" charset="0"/>
                          <a:cs typeface="Lato Medium" panose="020F0602020204030203" charset="0"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 b="1">
                          <a:latin typeface="Lato Medium" panose="020F0602020204030203" charset="0"/>
                          <a:cs typeface="Lato Medium" panose="020F0602020204030203" charset="0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NA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Text Box 28"/>
          <p:cNvSpPr txBox="1"/>
          <p:nvPr/>
        </p:nvSpPr>
        <p:spPr>
          <a:xfrm>
            <a:off x="2793365" y="4168775"/>
            <a:ext cx="6607175" cy="6451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</a:rPr>
              <a:t>Definir los valores faltantes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read_csv(“file.csv”,na = c(“1”))</a:t>
            </a:r>
            <a:endParaRPr kumimoji="0" lang="es-ES_tradnl" altLang="en-US" sz="1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Medium" panose="020F0602020204030203" charset="0"/>
              <a:ea typeface="+mn-ea"/>
              <a:cs typeface="Lato Medium" panose="020F0602020204030203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703070" y="4491355"/>
            <a:ext cx="794385" cy="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lum bright="-6000" contrast="12000"/>
          </a:blip>
          <a:stretch>
            <a:fillRect/>
          </a:stretch>
        </p:blipFill>
        <p:spPr>
          <a:xfrm>
            <a:off x="672465" y="4030980"/>
            <a:ext cx="691515" cy="920115"/>
          </a:xfrm>
          <a:prstGeom prst="rect">
            <a:avLst/>
          </a:prstGeom>
        </p:spPr>
      </p:pic>
      <p:graphicFrame>
        <p:nvGraphicFramePr>
          <p:cNvPr id="32" name="Table 31"/>
          <p:cNvGraphicFramePr/>
          <p:nvPr/>
        </p:nvGraphicFramePr>
        <p:xfrm>
          <a:off x="10264140" y="3988435"/>
          <a:ext cx="1508125" cy="1005840"/>
        </p:xfrm>
        <a:graphic>
          <a:graphicData uri="http://schemas.openxmlformats.org/drawingml/2006/table">
            <a:tbl>
              <a:tblPr bandRow="1">
                <a:tableStyleId>{10A1B5D5-9B99-4C35-A422-299274C87663}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 b="1">
                          <a:latin typeface="Lato Medium" panose="020F0602020204030203" charset="0"/>
                          <a:cs typeface="Lato Medium" panose="020F0602020204030203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 b="1">
                          <a:latin typeface="Lato Medium" panose="020F0602020204030203" charset="0"/>
                          <a:cs typeface="Lato Medium" panose="020F0602020204030203" charset="0"/>
                        </a:rPr>
                        <a:t>B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 b="1">
                          <a:latin typeface="Lato Medium" panose="020F0602020204030203" charset="0"/>
                          <a:cs typeface="Lato Medium" panose="020F0602020204030203" charset="0"/>
                        </a:rPr>
                        <a:t>C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ato Medium" panose="020F0602020204030203" charset="0"/>
                          <a:cs typeface="Lato Medium" panose="020F0602020204030203" charset="0"/>
                        </a:rPr>
                        <a:t>NA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NA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Text Box 32"/>
          <p:cNvSpPr txBox="1"/>
          <p:nvPr/>
        </p:nvSpPr>
        <p:spPr>
          <a:xfrm>
            <a:off x="2780030" y="5417185"/>
            <a:ext cx="6607175" cy="6451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</a:rPr>
              <a:t>Seleccionando las columnas a importar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read_csv(“file.csv”,col_select=c(“A”,”C”))</a:t>
            </a:r>
            <a:endParaRPr kumimoji="0" lang="es-ES_tradnl" altLang="en-US" sz="1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Medium" panose="020F0602020204030203" charset="0"/>
              <a:ea typeface="+mn-ea"/>
              <a:cs typeface="Lato Medium" panose="020F0602020204030203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703070" y="5739765"/>
            <a:ext cx="794385" cy="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lum bright="-6000" contrast="12000"/>
          </a:blip>
          <a:stretch>
            <a:fillRect/>
          </a:stretch>
        </p:blipFill>
        <p:spPr>
          <a:xfrm>
            <a:off x="672465" y="5279390"/>
            <a:ext cx="691515" cy="920115"/>
          </a:xfrm>
          <a:prstGeom prst="rect">
            <a:avLst/>
          </a:prstGeom>
        </p:spPr>
      </p:pic>
      <p:graphicFrame>
        <p:nvGraphicFramePr>
          <p:cNvPr id="36" name="Table 35"/>
          <p:cNvGraphicFramePr/>
          <p:nvPr/>
        </p:nvGraphicFramePr>
        <p:xfrm>
          <a:off x="10519410" y="5236845"/>
          <a:ext cx="999490" cy="1005840"/>
        </p:xfrm>
        <a:graphic>
          <a:graphicData uri="http://schemas.openxmlformats.org/drawingml/2006/table">
            <a:tbl>
              <a:tblPr bandRow="1">
                <a:tableStyleId>{10A1B5D5-9B99-4C35-A422-299274C87663}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 b="1">
                          <a:latin typeface="Lato Medium" panose="020F0602020204030203" charset="0"/>
                          <a:cs typeface="Lato Medium" panose="020F0602020204030203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 b="1">
                          <a:latin typeface="Lato Medium" panose="020F0602020204030203" charset="0"/>
                          <a:cs typeface="Lato Medium" panose="020F0602020204030203" charset="0"/>
                        </a:rPr>
                        <a:t>C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 sz="1600">
                          <a:latin typeface="Lato Medium" panose="020F0602020204030203" charset="0"/>
                          <a:cs typeface="Lato Medium" panose="020F0602020204030203" charset="0"/>
                        </a:rPr>
                        <a:t>NA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7" name="Straight Arrow Connector 36"/>
          <p:cNvCxnSpPr/>
          <p:nvPr/>
        </p:nvCxnSpPr>
        <p:spPr>
          <a:xfrm>
            <a:off x="9577070" y="883920"/>
            <a:ext cx="510540" cy="63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9577070" y="2298065"/>
            <a:ext cx="510540" cy="63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577070" y="3429000"/>
            <a:ext cx="510540" cy="63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9577070" y="4491355"/>
            <a:ext cx="510540" cy="63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577070" y="5739765"/>
            <a:ext cx="510540" cy="63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2880" y="141605"/>
            <a:ext cx="4945329" cy="4321758"/>
            <a:chOff x="413" y="1224"/>
            <a:chExt cx="8467" cy="7413"/>
          </a:xfrm>
        </p:grpSpPr>
        <p:sp>
          <p:nvSpPr>
            <p:cNvPr id="2" name="Text Box 1"/>
            <p:cNvSpPr txBox="1"/>
            <p:nvPr/>
          </p:nvSpPr>
          <p:spPr>
            <a:xfrm>
              <a:off x="447" y="1224"/>
              <a:ext cx="8399" cy="7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24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Medium" panose="020F0602020204030203" charset="0"/>
                  <a:ea typeface="+mn-ea"/>
                  <a:cs typeface="Lato Medium" panose="020F0602020204030203" charset="0"/>
                  <a:sym typeface="+mn-ea"/>
                </a:rPr>
                <a:t>TIPOS DE COLUMNAS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lum contrast="18000"/>
            </a:blip>
            <a:stretch>
              <a:fillRect/>
            </a:stretch>
          </p:blipFill>
          <p:spPr>
            <a:xfrm>
              <a:off x="413" y="2164"/>
              <a:ext cx="8467" cy="6473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5656580" y="1476375"/>
            <a:ext cx="6160135" cy="1476375"/>
          </a:xfrm>
          <a:prstGeom prst="rect">
            <a:avLst/>
          </a:prstGeom>
          <a:ln w="38100"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Ejemplo: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lwg Mono" panose="02000603000000000000" charset="0"/>
              <a:ea typeface="+mn-ea"/>
              <a:cs typeface="Tlwg Mono" panose="02000603000000000000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read_csv(“file.csv”,col_type=”_?ilc”)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altLang="en-US" sz="1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lwg Mono" panose="02000603000000000000" charset="0"/>
              <a:ea typeface="+mn-ea"/>
              <a:cs typeface="Tlwg Mono" panose="02000603000000000000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Saltar, adivinar, entero, lógico, caracter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l="1264" t="16312"/>
          <a:stretch>
            <a:fillRect/>
          </a:stretch>
        </p:blipFill>
        <p:spPr>
          <a:xfrm>
            <a:off x="4072255" y="4456430"/>
            <a:ext cx="7986395" cy="1922145"/>
          </a:xfrm>
          <a:prstGeom prst="rect">
            <a:avLst/>
          </a:prstGeom>
          <a:ln w="38100">
            <a:solidFill>
              <a:srgbClr val="0070C0"/>
            </a:solidFill>
            <a:prstDash val="sysDash"/>
          </a:ln>
        </p:spPr>
      </p:pic>
      <p:sp>
        <p:nvSpPr>
          <p:cNvPr id="8" name="Text Box 7"/>
          <p:cNvSpPr txBox="1"/>
          <p:nvPr/>
        </p:nvSpPr>
        <p:spPr>
          <a:xfrm>
            <a:off x="894080" y="4879340"/>
            <a:ext cx="2125980" cy="1076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32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  <a:sym typeface="+mn-ea"/>
              </a:rPr>
              <a:t>Exportar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32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  <a:sym typeface="+mn-ea"/>
              </a:rPr>
              <a:t> datos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AB6530C-4C0C-2B25-C1A6-573F2900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953" y="676835"/>
            <a:ext cx="4774093" cy="550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5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44" y="658402"/>
            <a:ext cx="11454311" cy="523141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2550" y="6482715"/>
            <a:ext cx="47117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Fuente: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The Epidemiologist R Handbook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179"/>
            <a:ext cx="5082990" cy="814387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0070C0"/>
                </a:solidFill>
              </a:rPr>
              <a:t>Estructura de Datos</a:t>
            </a:r>
          </a:p>
        </p:txBody>
      </p:sp>
      <p:pic>
        <p:nvPicPr>
          <p:cNvPr id="2" name="Picture 1" descr="estructura_datos">
            <a:extLst>
              <a:ext uri="{FF2B5EF4-FFF2-40B4-BE49-F238E27FC236}">
                <a16:creationId xmlns:a16="http://schemas.microsoft.com/office/drawing/2014/main" id="{5951C19B-AFB7-81A7-F001-C276623E2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495" y="955046"/>
            <a:ext cx="6986905" cy="558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76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" y="1041400"/>
            <a:ext cx="10508615" cy="47752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2550" y="6482715"/>
            <a:ext cx="47117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Fuente: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The Epidemiologist R Handbook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/>
          <p:nvPr/>
        </p:nvGraphicFramePr>
        <p:xfrm>
          <a:off x="171450" y="266700"/>
          <a:ext cx="2868295" cy="2676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Nombre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Fecha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Maria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1990/12/06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Jhon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1995/5/19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Pedro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1993/6/28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Melissa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1998/1/12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8090535" y="2621915"/>
          <a:ext cx="3953510" cy="3730625"/>
        </p:xfrm>
        <a:graphic>
          <a:graphicData uri="http://schemas.openxmlformats.org/drawingml/2006/table">
            <a:tbl>
              <a:tblPr firstRow="1">
                <a:tableStyleId>{46F890A9-2807-4EBB-B81D-B2AA78EC7F39}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61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Nombre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Year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Mes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Dia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1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Maria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1990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6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1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Jhon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1995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1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Pedro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1993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6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28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1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Melissa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1998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 Box 9"/>
          <p:cNvSpPr txBox="1"/>
          <p:nvPr/>
        </p:nvSpPr>
        <p:spPr>
          <a:xfrm>
            <a:off x="3392282" y="984865"/>
            <a:ext cx="8272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95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separate</a:t>
            </a:r>
            <a:r>
              <a:rPr kumimoji="0" lang="es-ES_tradnl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95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(</a:t>
            </a:r>
            <a:r>
              <a:rPr kumimoji="0" lang="es-ES_tradnl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col=</a:t>
            </a:r>
            <a:r>
              <a:rPr kumimoji="0" lang="es-ES_tradnl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Fecha,sep</a:t>
            </a:r>
            <a:r>
              <a:rPr kumimoji="0" lang="es-ES_tradnl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= “/”,</a:t>
            </a:r>
            <a:r>
              <a:rPr kumimoji="0" lang="es-ES_tradnl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into</a:t>
            </a:r>
            <a:r>
              <a:rPr kumimoji="0" lang="es-ES_tradnl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=c(“</a:t>
            </a:r>
            <a:r>
              <a:rPr kumimoji="0" lang="es-ES_tradnl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Year</a:t>
            </a:r>
            <a:r>
              <a:rPr kumimoji="0" lang="es-ES_tradnl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”, “Mes”, “Dia”)</a:t>
            </a:r>
            <a:r>
              <a:rPr kumimoji="0" lang="es-ES_tradnl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95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)</a:t>
            </a:r>
          </a:p>
        </p:txBody>
      </p:sp>
      <p:cxnSp>
        <p:nvCxnSpPr>
          <p:cNvPr id="11" name="Elbow Connector 10"/>
          <p:cNvCxnSpPr>
            <a:stCxn id="5" idx="3"/>
            <a:endCxn id="6" idx="0"/>
          </p:cNvCxnSpPr>
          <p:nvPr/>
        </p:nvCxnSpPr>
        <p:spPr>
          <a:xfrm>
            <a:off x="3039745" y="1605280"/>
            <a:ext cx="7027545" cy="1016635"/>
          </a:xfrm>
          <a:prstGeom prst="bentConnector2">
            <a:avLst/>
          </a:prstGeom>
          <a:ln w="571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800100" y="4578022"/>
            <a:ext cx="705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C097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unite</a:t>
            </a:r>
            <a:r>
              <a:rPr kumimoji="0" lang="es-ES_tradnl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97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(</a:t>
            </a:r>
            <a:r>
              <a:rPr kumimoji="0" lang="es-ES_tradnl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Year,Mes,Dia,col</a:t>
            </a:r>
            <a:r>
              <a:rPr kumimoji="0" lang="es-ES_tradnl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=”Fecha”,</a:t>
            </a:r>
            <a:r>
              <a:rPr kumimoji="0" lang="es-ES_tradnl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sep</a:t>
            </a:r>
            <a:r>
              <a:rPr kumimoji="0" lang="es-ES_tradnl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=”/”</a:t>
            </a:r>
            <a:r>
              <a:rPr kumimoji="0" lang="es-ES_tradnl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lwg Mono" panose="02000603000000000000" charset="0"/>
                <a:ea typeface="+mn-ea"/>
                <a:cs typeface="Tlwg Mono" panose="02000603000000000000" charset="0"/>
              </a:rPr>
              <a:t>)</a:t>
            </a:r>
          </a:p>
        </p:txBody>
      </p:sp>
      <p:cxnSp>
        <p:nvCxnSpPr>
          <p:cNvPr id="13" name="Elbow Connector 12"/>
          <p:cNvCxnSpPr>
            <a:stCxn id="5" idx="2"/>
            <a:endCxn id="6" idx="1"/>
          </p:cNvCxnSpPr>
          <p:nvPr/>
        </p:nvCxnSpPr>
        <p:spPr>
          <a:xfrm rot="5400000" flipV="1">
            <a:off x="4076065" y="473075"/>
            <a:ext cx="1544320" cy="6484620"/>
          </a:xfrm>
          <a:prstGeom prst="bentConnector2">
            <a:avLst/>
          </a:prstGeom>
          <a:ln w="57150">
            <a:solidFill>
              <a:schemeClr val="accent5"/>
            </a:solidFill>
            <a:headEnd type="arrow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3226D3-1FDA-B780-81FB-A910EE867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595" y="780263"/>
            <a:ext cx="4588809" cy="529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82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6355" y="59690"/>
            <a:ext cx="2561590" cy="706755"/>
          </a:xfrm>
          <a:prstGeom prst="rect">
            <a:avLst/>
          </a:prstGeom>
          <a:gradFill>
            <a:gsLst>
              <a:gs pos="0">
                <a:srgbClr val="92D050"/>
              </a:gs>
              <a:gs pos="25000">
                <a:srgbClr val="92D050"/>
              </a:gs>
              <a:gs pos="78000">
                <a:srgbClr val="43C3AF"/>
              </a:gs>
              <a:gs pos="100000">
                <a:srgbClr val="00B0F0"/>
              </a:gs>
            </a:gsLst>
            <a:lin ang="5400000" scaled="0"/>
          </a:gradFill>
          <a:effectLst>
            <a:softEdge rad="12700"/>
          </a:effectLst>
        </p:spPr>
        <p:txBody>
          <a:bodyPr wrap="square" rtlCol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urisa" panose="02000603000000000000" charset="0"/>
                <a:ea typeface="+mn-ea"/>
                <a:cs typeface="Purisa" panose="02000603000000000000" charset="0"/>
              </a:rPr>
              <a:t>filter()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056890" y="182880"/>
            <a:ext cx="8724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urisa" panose="02000603000000000000" charset="0"/>
                <a:ea typeface="+mn-ea"/>
                <a:cs typeface="Purisa" panose="02000603000000000000" charset="0"/>
              </a:rPr>
              <a:t>Mantiene las filas que satisfacen una condición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43940" y="1405890"/>
            <a:ext cx="10380980" cy="1211580"/>
            <a:chOff x="2261" y="2274"/>
            <a:chExt cx="16348" cy="1908"/>
          </a:xfrm>
        </p:grpSpPr>
        <p:sp>
          <p:nvSpPr>
            <p:cNvPr id="5" name="Text Box 4"/>
            <p:cNvSpPr txBox="1"/>
            <p:nvPr/>
          </p:nvSpPr>
          <p:spPr>
            <a:xfrm>
              <a:off x="2261" y="3263"/>
              <a:ext cx="16348" cy="9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in Modern Mono Light" panose="00000509000000000000" charset="0"/>
                  <a:ea typeface="+mn-ea"/>
                  <a:cs typeface="Latin Modern Mono Light" panose="00000509000000000000" charset="0"/>
                </a:rPr>
                <a:t>df %&gt;% filter(estacion == “Verano” &amp; rain &lt; 10)</a:t>
              </a:r>
            </a:p>
          </p:txBody>
        </p:sp>
        <p:sp>
          <p:nvSpPr>
            <p:cNvPr id="6" name="Text Box 5"/>
            <p:cNvSpPr txBox="1"/>
            <p:nvPr/>
          </p:nvSpPr>
          <p:spPr>
            <a:xfrm rot="21240000">
              <a:off x="5264" y="2430"/>
              <a:ext cx="210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4E91F0"/>
                  </a:solidFill>
                  <a:effectLst/>
                  <a:uLnTx/>
                  <a:uFillTx/>
                  <a:latin typeface="Purisa" panose="02000603000000000000" charset="0"/>
                  <a:ea typeface="+mn-ea"/>
                  <a:cs typeface="Purisa" panose="02000603000000000000" charset="0"/>
                </a:rPr>
                <a:t>Mantiene las filas de “df”</a:t>
              </a:r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7743" y="2274"/>
              <a:ext cx="13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Purisa" panose="02000603000000000000" charset="0"/>
                  <a:ea typeface="+mn-ea"/>
                  <a:cs typeface="Purisa" panose="02000603000000000000" charset="0"/>
                </a:rPr>
                <a:t>solo si:</a:t>
              </a:r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9780" y="2661"/>
              <a:ext cx="412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Purisa" panose="02000603000000000000" charset="0"/>
                  <a:ea typeface="+mn-ea"/>
                  <a:cs typeface="Purisa" panose="02000603000000000000" charset="0"/>
                </a:rPr>
                <a:t>la estación es verano</a:t>
              </a:r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13740" y="2661"/>
              <a:ext cx="90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urisa" panose="02000603000000000000" charset="0"/>
                  <a:ea typeface="+mn-ea"/>
                  <a:cs typeface="Purisa" panose="02000603000000000000" charset="0"/>
                </a:rPr>
                <a:t>y</a:t>
              </a:r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14640" y="2661"/>
              <a:ext cx="385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Purisa" panose="02000603000000000000" charset="0"/>
                  <a:ea typeface="+mn-ea"/>
                  <a:cs typeface="Purisa" panose="02000603000000000000" charset="0"/>
                </a:rPr>
                <a:t>la lluvia menor a 10</a:t>
              </a:r>
            </a:p>
          </p:txBody>
        </p:sp>
      </p:grpSp>
      <p:graphicFrame>
        <p:nvGraphicFramePr>
          <p:cNvPr id="16" name="Table 15"/>
          <p:cNvGraphicFramePr/>
          <p:nvPr/>
        </p:nvGraphicFramePr>
        <p:xfrm>
          <a:off x="646430" y="3091815"/>
          <a:ext cx="3878580" cy="308864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292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ID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estacion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rain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Primavera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Primavera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Invierno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Invierno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511810" y="4218940"/>
            <a:ext cx="4171950" cy="447675"/>
          </a:xfrm>
          <a:prstGeom prst="rect">
            <a:avLst/>
          </a:prstGeom>
          <a:solidFill>
            <a:srgbClr val="FFC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1180" y="5361940"/>
            <a:ext cx="4171950" cy="447675"/>
          </a:xfrm>
          <a:prstGeom prst="rect">
            <a:avLst/>
          </a:prstGeom>
          <a:solidFill>
            <a:srgbClr val="FFC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  <p:graphicFrame>
        <p:nvGraphicFramePr>
          <p:cNvPr id="19" name="Table 18"/>
          <p:cNvGraphicFramePr/>
          <p:nvPr/>
        </p:nvGraphicFramePr>
        <p:xfrm>
          <a:off x="7643495" y="4037965"/>
          <a:ext cx="3878580" cy="115824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292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ID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estacion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rain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ight Arrow 19"/>
          <p:cNvSpPr/>
          <p:nvPr/>
        </p:nvSpPr>
        <p:spPr>
          <a:xfrm>
            <a:off x="5342255" y="4218940"/>
            <a:ext cx="1762125" cy="8667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6355" y="59690"/>
            <a:ext cx="2828290" cy="706755"/>
          </a:xfrm>
          <a:prstGeom prst="rect">
            <a:avLst/>
          </a:prstGeom>
          <a:gradFill>
            <a:gsLst>
              <a:gs pos="0">
                <a:srgbClr val="92D050"/>
              </a:gs>
              <a:gs pos="25000">
                <a:srgbClr val="92D050"/>
              </a:gs>
              <a:gs pos="78000">
                <a:srgbClr val="43C3AF"/>
              </a:gs>
              <a:gs pos="100000">
                <a:srgbClr val="00B0F0"/>
              </a:gs>
            </a:gsLst>
            <a:lin ang="5400000" scaled="0"/>
          </a:gradFill>
          <a:effectLst>
            <a:softEdge rad="12700"/>
          </a:effectLst>
        </p:spPr>
        <p:txBody>
          <a:bodyPr wrap="square" rtlCol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urisa" panose="02000603000000000000" charset="0"/>
                <a:ea typeface="+mn-ea"/>
                <a:cs typeface="Purisa" panose="02000603000000000000" charset="0"/>
              </a:rPr>
              <a:t>select()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056890" y="182880"/>
            <a:ext cx="8724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urisa" panose="02000603000000000000" charset="0"/>
                <a:ea typeface="+mn-ea"/>
                <a:cs typeface="Purisa" panose="02000603000000000000" charset="0"/>
              </a:rPr>
              <a:t>selecciona las columnas por sus nombres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147762" y="911225"/>
            <a:ext cx="9896475" cy="1605915"/>
            <a:chOff x="2261" y="2430"/>
            <a:chExt cx="15585" cy="2529"/>
          </a:xfrm>
        </p:grpSpPr>
        <p:sp>
          <p:nvSpPr>
            <p:cNvPr id="5" name="Text Box 4"/>
            <p:cNvSpPr txBox="1"/>
            <p:nvPr/>
          </p:nvSpPr>
          <p:spPr>
            <a:xfrm>
              <a:off x="2261" y="3263"/>
              <a:ext cx="15585" cy="1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in Modern Mono Light" panose="00000509000000000000" charset="0"/>
                  <a:ea typeface="+mn-ea"/>
                  <a:cs typeface="Latin Modern Mono Light" panose="00000509000000000000" charset="0"/>
                </a:rPr>
                <a:t>df</a:t>
              </a:r>
              <a:r>
                <a:rPr kumimoji="0" lang="es-ES_tradnl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in Modern Mono Light" panose="00000509000000000000" charset="0"/>
                  <a:ea typeface="+mn-ea"/>
                  <a:cs typeface="Latin Modern Mono Light" panose="00000509000000000000" charset="0"/>
                </a:rPr>
                <a:t> %&gt;% </a:t>
              </a:r>
              <a:r>
                <a:rPr kumimoji="0" lang="es-ES_tradnl" alt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in Modern Mono Light" panose="00000509000000000000" charset="0"/>
                  <a:ea typeface="+mn-ea"/>
                  <a:cs typeface="Latin Modern Mono Light" panose="00000509000000000000" charset="0"/>
                </a:rPr>
                <a:t>select</a:t>
              </a:r>
              <a:r>
                <a:rPr kumimoji="0" lang="es-ES_tradnl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in Modern Mono Light" panose="00000509000000000000" charset="0"/>
                  <a:ea typeface="+mn-ea"/>
                  <a:cs typeface="Latin Modern Mono Light" panose="00000509000000000000" charset="0"/>
                </a:rPr>
                <a:t>(</a:t>
              </a:r>
              <a:r>
                <a:rPr kumimoji="0" lang="es-ES_tradnl" alt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in Modern Mono Light" panose="00000509000000000000" charset="0"/>
                  <a:ea typeface="+mn-ea"/>
                  <a:cs typeface="Latin Modern Mono Light" panose="00000509000000000000" charset="0"/>
                </a:rPr>
                <a:t>ID,rain</a:t>
              </a:r>
              <a:r>
                <a:rPr kumimoji="0" lang="es-ES_tradnl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in Modern Mono Light" panose="00000509000000000000" charset="0"/>
                  <a:ea typeface="+mn-ea"/>
                  <a:cs typeface="Latin Modern Mono Light" panose="00000509000000000000" charset="0"/>
                </a:rPr>
                <a:t>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in Modern Mono Light" panose="00000509000000000000" charset="0"/>
                  <a:ea typeface="+mn-ea"/>
                  <a:cs typeface="Latin Modern Mono Light" panose="00000509000000000000" charset="0"/>
                </a:rPr>
                <a:t>df</a:t>
              </a:r>
              <a:r>
                <a:rPr kumimoji="0" lang="es-ES_tradnl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in Modern Mono Light" panose="00000509000000000000" charset="0"/>
                  <a:ea typeface="+mn-ea"/>
                  <a:cs typeface="Latin Modern Mono Light" panose="00000509000000000000" charset="0"/>
                </a:rPr>
                <a:t> %&gt;% </a:t>
              </a:r>
              <a:r>
                <a:rPr kumimoji="0" lang="es-ES_tradnl" alt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in Modern Mono Light" panose="00000509000000000000" charset="0"/>
                  <a:ea typeface="+mn-ea"/>
                  <a:cs typeface="Latin Modern Mono Light" panose="00000509000000000000" charset="0"/>
                </a:rPr>
                <a:t>select</a:t>
              </a:r>
              <a:r>
                <a:rPr kumimoji="0" lang="es-ES_tradnl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in Modern Mono Light" panose="00000509000000000000" charset="0"/>
                  <a:ea typeface="+mn-ea"/>
                  <a:cs typeface="Latin Modern Mono Light" panose="00000509000000000000" charset="0"/>
                </a:rPr>
                <a:t>(-</a:t>
              </a:r>
              <a:r>
                <a:rPr kumimoji="0" lang="es-ES_tradnl" alt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in Modern Mono Light" panose="00000509000000000000" charset="0"/>
                  <a:ea typeface="+mn-ea"/>
                  <a:cs typeface="Latin Modern Mono Light" panose="00000509000000000000" charset="0"/>
                </a:rPr>
                <a:t>estacion</a:t>
              </a:r>
              <a:r>
                <a:rPr kumimoji="0" lang="es-ES_tradnl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in Modern Mono Light" panose="00000509000000000000" charset="0"/>
                  <a:ea typeface="+mn-ea"/>
                  <a:cs typeface="Latin Modern Mono Light" panose="00000509000000000000" charset="0"/>
                </a:rPr>
                <a:t>)</a:t>
              </a:r>
            </a:p>
          </p:txBody>
        </p:sp>
        <p:sp>
          <p:nvSpPr>
            <p:cNvPr id="6" name="Text Box 5"/>
            <p:cNvSpPr txBox="1"/>
            <p:nvPr/>
          </p:nvSpPr>
          <p:spPr>
            <a:xfrm rot="21240000">
              <a:off x="8519" y="2430"/>
              <a:ext cx="210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4E91F0"/>
                  </a:solidFill>
                  <a:effectLst/>
                  <a:uLnTx/>
                  <a:uFillTx/>
                  <a:latin typeface="Purisa" panose="02000603000000000000" charset="0"/>
                  <a:ea typeface="+mn-ea"/>
                  <a:cs typeface="Purisa" panose="02000603000000000000" charset="0"/>
                </a:rPr>
                <a:t>Mantiene las columnas</a:t>
              </a:r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11010" y="2551"/>
              <a:ext cx="105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Purisa" panose="02000603000000000000" charset="0"/>
                  <a:ea typeface="+mn-ea"/>
                  <a:cs typeface="Purisa" panose="02000603000000000000" charset="0"/>
                </a:rPr>
                <a:t>ID</a:t>
              </a:r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12060" y="2551"/>
              <a:ext cx="157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Purisa" panose="02000603000000000000" charset="0"/>
                  <a:ea typeface="+mn-ea"/>
                  <a:cs typeface="Purisa" panose="02000603000000000000" charset="0"/>
                </a:rPr>
                <a:t>y rain</a:t>
              </a:r>
            </a:p>
          </p:txBody>
        </p:sp>
      </p:grpSp>
      <p:graphicFrame>
        <p:nvGraphicFramePr>
          <p:cNvPr id="16" name="Table 15"/>
          <p:cNvGraphicFramePr/>
          <p:nvPr/>
        </p:nvGraphicFramePr>
        <p:xfrm>
          <a:off x="1160780" y="3063240"/>
          <a:ext cx="3878580" cy="308864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292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ID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estacion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rain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Primavera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Primavera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Invierno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Invierno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1065530" y="2895600"/>
            <a:ext cx="1437640" cy="3399790"/>
          </a:xfrm>
          <a:prstGeom prst="rect">
            <a:avLst/>
          </a:prstGeom>
          <a:solidFill>
            <a:srgbClr val="FFC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789930" y="4190365"/>
            <a:ext cx="1762125" cy="8667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07130" y="2924175"/>
            <a:ext cx="1437640" cy="3399790"/>
          </a:xfrm>
          <a:prstGeom prst="rect">
            <a:avLst/>
          </a:prstGeom>
          <a:solidFill>
            <a:srgbClr val="FFC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  <p:graphicFrame>
        <p:nvGraphicFramePr>
          <p:cNvPr id="15" name="Table 14"/>
          <p:cNvGraphicFramePr/>
          <p:nvPr/>
        </p:nvGraphicFramePr>
        <p:xfrm>
          <a:off x="8460105" y="3079750"/>
          <a:ext cx="2585720" cy="308864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292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ID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rain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6355" y="59690"/>
            <a:ext cx="3103880" cy="706755"/>
          </a:xfrm>
          <a:prstGeom prst="rect">
            <a:avLst/>
          </a:prstGeom>
          <a:gradFill>
            <a:gsLst>
              <a:gs pos="0">
                <a:srgbClr val="92D050"/>
              </a:gs>
              <a:gs pos="25000">
                <a:srgbClr val="92D050"/>
              </a:gs>
              <a:gs pos="78000">
                <a:srgbClr val="43C3AF"/>
              </a:gs>
              <a:gs pos="100000">
                <a:srgbClr val="00B0F0"/>
              </a:gs>
            </a:gsLst>
            <a:lin ang="5400000" scaled="0"/>
          </a:gradFill>
          <a:effectLst>
            <a:softEdge rad="12700"/>
          </a:effectLst>
        </p:spPr>
        <p:txBody>
          <a:bodyPr wrap="square" rtlCol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urisa" panose="02000603000000000000" charset="0"/>
                <a:ea typeface="+mn-ea"/>
                <a:cs typeface="Purisa" panose="02000603000000000000" charset="0"/>
              </a:rPr>
              <a:t>mutate()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237865" y="182880"/>
            <a:ext cx="8724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urisa" panose="02000603000000000000" charset="0"/>
                <a:ea typeface="+mn-ea"/>
                <a:cs typeface="Purisa" panose="02000603000000000000" charset="0"/>
              </a:rPr>
              <a:t>agrega columnas manteniendo las ya existentes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43940" y="1168400"/>
            <a:ext cx="9896475" cy="1449070"/>
            <a:chOff x="2261" y="1900"/>
            <a:chExt cx="15585" cy="2282"/>
          </a:xfrm>
        </p:grpSpPr>
        <p:sp>
          <p:nvSpPr>
            <p:cNvPr id="5" name="Text Box 4"/>
            <p:cNvSpPr txBox="1"/>
            <p:nvPr/>
          </p:nvSpPr>
          <p:spPr>
            <a:xfrm>
              <a:off x="2261" y="3263"/>
              <a:ext cx="15585" cy="9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in Modern Mono Light" panose="00000509000000000000" charset="0"/>
                  <a:ea typeface="+mn-ea"/>
                  <a:cs typeface="Latin Modern Mono Light" panose="00000509000000000000" charset="0"/>
                </a:rPr>
                <a:t>df %&gt;% mutate(pp=rain/10)</a:t>
              </a:r>
            </a:p>
          </p:txBody>
        </p:sp>
        <p:sp>
          <p:nvSpPr>
            <p:cNvPr id="6" name="Text Box 5"/>
            <p:cNvSpPr txBox="1"/>
            <p:nvPr/>
          </p:nvSpPr>
          <p:spPr>
            <a:xfrm rot="20700000">
              <a:off x="8178" y="2386"/>
              <a:ext cx="269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4E91F0"/>
                  </a:solidFill>
                  <a:effectLst/>
                  <a:uLnTx/>
                  <a:uFillTx/>
                  <a:latin typeface="Purisa" panose="02000603000000000000" charset="0"/>
                  <a:ea typeface="+mn-ea"/>
                  <a:cs typeface="Purisa" panose="02000603000000000000" charset="0"/>
                </a:rPr>
                <a:t>crea una nueva columna</a:t>
              </a:r>
            </a:p>
          </p:txBody>
        </p:sp>
        <p:sp>
          <p:nvSpPr>
            <p:cNvPr id="11" name="Text Box 10"/>
            <p:cNvSpPr txBox="1"/>
            <p:nvPr/>
          </p:nvSpPr>
          <p:spPr>
            <a:xfrm rot="20520000">
              <a:off x="10561" y="2531"/>
              <a:ext cx="225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Purisa" panose="02000603000000000000" charset="0"/>
                  <a:ea typeface="+mn-ea"/>
                  <a:cs typeface="Purisa" panose="02000603000000000000" charset="0"/>
                </a:rPr>
                <a:t>de nombre pp</a:t>
              </a:r>
            </a:p>
          </p:txBody>
        </p:sp>
        <p:sp>
          <p:nvSpPr>
            <p:cNvPr id="13" name="Text Box 12"/>
            <p:cNvSpPr txBox="1"/>
            <p:nvPr/>
          </p:nvSpPr>
          <p:spPr>
            <a:xfrm rot="20700000">
              <a:off x="12825" y="1900"/>
              <a:ext cx="3148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Purisa" panose="02000603000000000000" charset="0"/>
                  <a:ea typeface="+mn-ea"/>
                  <a:cs typeface="Purisa" panose="02000603000000000000" charset="0"/>
                </a:rPr>
                <a:t>cuyos valores son la decima parte de “rain”</a:t>
              </a:r>
            </a:p>
          </p:txBody>
        </p:sp>
      </p:grpSp>
      <p:graphicFrame>
        <p:nvGraphicFramePr>
          <p:cNvPr id="16" name="Table 15"/>
          <p:cNvGraphicFramePr/>
          <p:nvPr/>
        </p:nvGraphicFramePr>
        <p:xfrm>
          <a:off x="341630" y="3079115"/>
          <a:ext cx="3878580" cy="308864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292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ID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estacion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rain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Primavera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Primavera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Invierno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Invierno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" name="Right Arrow 19"/>
          <p:cNvSpPr/>
          <p:nvPr/>
        </p:nvSpPr>
        <p:spPr>
          <a:xfrm>
            <a:off x="4770755" y="4147820"/>
            <a:ext cx="1762125" cy="8667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  <p:graphicFrame>
        <p:nvGraphicFramePr>
          <p:cNvPr id="8" name="Table 7"/>
          <p:cNvGraphicFramePr/>
          <p:nvPr/>
        </p:nvGraphicFramePr>
        <p:xfrm>
          <a:off x="6919595" y="2838450"/>
          <a:ext cx="4838700" cy="348551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94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81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ID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estacion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rain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pp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Primavera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1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Primavera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0.2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0.6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Invierno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0.7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1.3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0.3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81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Invierno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1.2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0441305" y="2767965"/>
            <a:ext cx="1437640" cy="3717290"/>
          </a:xfrm>
          <a:prstGeom prst="rect">
            <a:avLst/>
          </a:prstGeom>
          <a:solidFill>
            <a:srgbClr val="FFC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-29845" y="2540"/>
            <a:ext cx="8285480" cy="706755"/>
          </a:xfrm>
          <a:prstGeom prst="rect">
            <a:avLst/>
          </a:prstGeom>
          <a:gradFill>
            <a:gsLst>
              <a:gs pos="0">
                <a:srgbClr val="92D050"/>
              </a:gs>
              <a:gs pos="25000">
                <a:srgbClr val="92D050"/>
              </a:gs>
              <a:gs pos="78000">
                <a:srgbClr val="43C3AF"/>
              </a:gs>
              <a:gs pos="100000">
                <a:srgbClr val="00B0F0"/>
              </a:gs>
            </a:gsLst>
            <a:lin ang="5400000" scaled="0"/>
          </a:gra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urisa" panose="02000603000000000000" charset="0"/>
                <a:ea typeface="+mn-ea"/>
                <a:cs typeface="Purisa" panose="02000603000000000000" charset="0"/>
              </a:rPr>
              <a:t>group_by() + summarise()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9880" y="1317625"/>
            <a:ext cx="11666855" cy="1303020"/>
            <a:chOff x="1360" y="2360"/>
            <a:chExt cx="18373" cy="2052"/>
          </a:xfrm>
        </p:grpSpPr>
        <p:sp>
          <p:nvSpPr>
            <p:cNvPr id="10" name="Text Box 9"/>
            <p:cNvSpPr txBox="1"/>
            <p:nvPr/>
          </p:nvSpPr>
          <p:spPr>
            <a:xfrm>
              <a:off x="1360" y="3590"/>
              <a:ext cx="18373" cy="8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in Modern Mono Light" panose="00000509000000000000" charset="0"/>
                  <a:ea typeface="+mn-ea"/>
                  <a:cs typeface="Latin Modern Mono Light" panose="00000509000000000000" charset="0"/>
                </a:rPr>
                <a:t>df %&gt;% group_by(</a:t>
              </a:r>
              <a:r>
                <a:rPr kumimoji="0" lang="es-ES_tradnl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Latin Modern Mono Light" panose="00000509000000000000" charset="0"/>
                  <a:ea typeface="+mn-ea"/>
                  <a:cs typeface="Latin Modern Mono Light" panose="00000509000000000000" charset="0"/>
                </a:rPr>
                <a:t>estacion</a:t>
              </a:r>
              <a:r>
                <a:rPr kumimoji="0" lang="es-ES_tradnl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in Modern Mono Light" panose="00000509000000000000" charset="0"/>
                  <a:ea typeface="+mn-ea"/>
                  <a:cs typeface="Latin Modern Mono Light" panose="00000509000000000000" charset="0"/>
                </a:rPr>
                <a:t>) %&gt;% summarise(rain_avg=mean(rain))</a:t>
              </a:r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4954" y="2432"/>
              <a:ext cx="354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4E91F0"/>
                  </a:solidFill>
                  <a:effectLst/>
                  <a:uLnTx/>
                  <a:uFillTx/>
                  <a:latin typeface="Purisa" panose="02000603000000000000" charset="0"/>
                  <a:ea typeface="+mn-ea"/>
                  <a:cs typeface="Purisa" panose="02000603000000000000" charset="0"/>
                </a:rPr>
                <a:t>agrupa los datos en filas del mismo valor de “estacion”</a:t>
              </a:r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12705" y="2360"/>
              <a:ext cx="4527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Purisa" panose="02000603000000000000" charset="0"/>
                  <a:ea typeface="+mn-ea"/>
                  <a:cs typeface="Purisa" panose="02000603000000000000" charset="0"/>
                </a:rPr>
                <a:t>obtiene el promedio de “rain” por cada grupo de “estacion”</a:t>
              </a:r>
            </a:p>
          </p:txBody>
        </p:sp>
      </p:grpSp>
      <p:graphicFrame>
        <p:nvGraphicFramePr>
          <p:cNvPr id="16" name="Table 15"/>
          <p:cNvGraphicFramePr/>
          <p:nvPr/>
        </p:nvGraphicFramePr>
        <p:xfrm>
          <a:off x="224790" y="2921000"/>
          <a:ext cx="2917825" cy="337883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58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65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ID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estacion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rain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Primavera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Primavera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Invierno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Invierno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/>
          <p:nvPr/>
        </p:nvGraphicFramePr>
        <p:xfrm>
          <a:off x="4280535" y="3019425"/>
          <a:ext cx="2917825" cy="337883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58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65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ID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solidFill>
                            <a:srgbClr val="FF0000"/>
                          </a:solidFill>
                          <a:latin typeface="Lato Medium" panose="020F0602020204030203" charset="0"/>
                          <a:cs typeface="Lato Medium" panose="020F0602020204030203" charset="0"/>
                        </a:rPr>
                        <a:t>estacion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rain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Invierno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Invierno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Primavera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Primavera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/>
          <p:nvPr/>
        </p:nvGraphicFramePr>
        <p:xfrm>
          <a:off x="8575040" y="3769360"/>
          <a:ext cx="2626995" cy="18796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593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75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estacion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rain_avg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1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Invierno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9.5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Primavera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7.3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Right Arrow 24"/>
          <p:cNvSpPr/>
          <p:nvPr/>
        </p:nvSpPr>
        <p:spPr>
          <a:xfrm>
            <a:off x="3432810" y="4410075"/>
            <a:ext cx="571500" cy="4000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7513955" y="4509135"/>
            <a:ext cx="571500" cy="4000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-29845" y="2540"/>
            <a:ext cx="3684905" cy="706755"/>
          </a:xfrm>
          <a:prstGeom prst="rect">
            <a:avLst/>
          </a:prstGeom>
          <a:gradFill>
            <a:gsLst>
              <a:gs pos="0">
                <a:srgbClr val="92D050"/>
              </a:gs>
              <a:gs pos="25000">
                <a:srgbClr val="92D050"/>
              </a:gs>
              <a:gs pos="78000">
                <a:srgbClr val="43C3AF"/>
              </a:gs>
              <a:gs pos="100000">
                <a:srgbClr val="00B0F0"/>
              </a:gs>
            </a:gsLst>
            <a:lin ang="5400000" scaled="0"/>
          </a:gra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urisa" panose="02000603000000000000" charset="0"/>
                <a:ea typeface="+mn-ea"/>
                <a:cs typeface="Purisa" panose="02000603000000000000" charset="0"/>
              </a:rPr>
              <a:t>arrange()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3741420" y="97155"/>
            <a:ext cx="82854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urisa" panose="02000603000000000000" charset="0"/>
                <a:ea typeface="+mn-ea"/>
                <a:cs typeface="Purisa" panose="02000603000000000000" charset="0"/>
              </a:rPr>
              <a:t>Ordena las filas por los valores de una columna en específico (por defecto de manera ascendente)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24815" y="1464310"/>
            <a:ext cx="5248275" cy="1162685"/>
            <a:chOff x="2261" y="2351"/>
            <a:chExt cx="15585" cy="1831"/>
          </a:xfrm>
        </p:grpSpPr>
        <p:sp>
          <p:nvSpPr>
            <p:cNvPr id="5" name="Text Box 4"/>
            <p:cNvSpPr txBox="1"/>
            <p:nvPr/>
          </p:nvSpPr>
          <p:spPr>
            <a:xfrm>
              <a:off x="2261" y="3263"/>
              <a:ext cx="15585" cy="9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in Modern Mono Light" panose="00000509000000000000" charset="0"/>
                  <a:ea typeface="+mn-ea"/>
                  <a:cs typeface="Latin Modern Mono Light" panose="00000509000000000000" charset="0"/>
                </a:rPr>
                <a:t>df %&gt;% arrange(rain)</a:t>
              </a: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8114" y="2351"/>
              <a:ext cx="914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4E91F0"/>
                  </a:solidFill>
                  <a:effectLst/>
                  <a:uLnTx/>
                  <a:uFillTx/>
                  <a:latin typeface="Purisa" panose="02000603000000000000" charset="0"/>
                  <a:ea typeface="+mn-ea"/>
                  <a:cs typeface="Purisa" panose="02000603000000000000" charset="0"/>
                </a:rPr>
                <a:t>ordena de manera ascendente en base a la columna rain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14415" y="1464310"/>
            <a:ext cx="5800725" cy="1162685"/>
            <a:chOff x="2261" y="2351"/>
            <a:chExt cx="15585" cy="1831"/>
          </a:xfrm>
        </p:grpSpPr>
        <p:sp>
          <p:nvSpPr>
            <p:cNvPr id="12" name="Text Box 11"/>
            <p:cNvSpPr txBox="1"/>
            <p:nvPr/>
          </p:nvSpPr>
          <p:spPr>
            <a:xfrm>
              <a:off x="2261" y="3263"/>
              <a:ext cx="15585" cy="9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in Modern Mono Light" panose="00000509000000000000" charset="0"/>
                  <a:ea typeface="+mn-ea"/>
                  <a:cs typeface="Latin Modern Mono Light" panose="00000509000000000000" charset="0"/>
                </a:rPr>
                <a:t>df %&gt;% arrange(desc(rain))</a:t>
              </a: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8114" y="2351"/>
              <a:ext cx="914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EE7661"/>
                  </a:solidFill>
                  <a:effectLst/>
                  <a:uLnTx/>
                  <a:uFillTx/>
                  <a:latin typeface="Purisa" panose="02000603000000000000" charset="0"/>
                  <a:ea typeface="+mn-ea"/>
                  <a:cs typeface="Purisa" panose="02000603000000000000" charset="0"/>
                </a:rPr>
                <a:t>ordena de manera descendente en base a la columna rain</a:t>
              </a:r>
            </a:p>
          </p:txBody>
        </p:sp>
      </p:grpSp>
      <p:graphicFrame>
        <p:nvGraphicFramePr>
          <p:cNvPr id="16" name="Table 15"/>
          <p:cNvGraphicFramePr/>
          <p:nvPr/>
        </p:nvGraphicFramePr>
        <p:xfrm>
          <a:off x="227330" y="3079115"/>
          <a:ext cx="3697605" cy="30708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232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ID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estacion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rain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Primavera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Primavera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Invierno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Invierno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/>
          <p:nvPr/>
        </p:nvGraphicFramePr>
        <p:xfrm>
          <a:off x="4247515" y="3079115"/>
          <a:ext cx="3697605" cy="30708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232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ID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estacion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rain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Primavera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Primavera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Invierno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Invierno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8293100" y="3079115"/>
          <a:ext cx="3697605" cy="30708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232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ID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estacion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rain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Invierno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Invierno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Verano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Primavera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B1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Primavera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altLang="en-US">
                          <a:latin typeface="Lato Medium" panose="020F0602020204030203" charset="0"/>
                          <a:cs typeface="Lato Medium" panose="020F0602020204030203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" name="Rectangle 30"/>
          <p:cNvSpPr/>
          <p:nvPr/>
        </p:nvSpPr>
        <p:spPr>
          <a:xfrm>
            <a:off x="2621280" y="2884170"/>
            <a:ext cx="1437640" cy="3460750"/>
          </a:xfrm>
          <a:prstGeom prst="rect">
            <a:avLst/>
          </a:prstGeom>
          <a:solidFill>
            <a:srgbClr val="FFC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6741160" y="2997200"/>
            <a:ext cx="1203960" cy="3347720"/>
          </a:xfrm>
          <a:prstGeom prst="downArrow">
            <a:avLst/>
          </a:prstGeom>
          <a:solidFill>
            <a:schemeClr val="accent4">
              <a:alpha val="28000"/>
            </a:schemeClr>
          </a:solidFill>
          <a:ln w="12700" cmpd="sng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  <p:sp>
        <p:nvSpPr>
          <p:cNvPr id="33" name="Down Arrow 32"/>
          <p:cNvSpPr/>
          <p:nvPr/>
        </p:nvSpPr>
        <p:spPr>
          <a:xfrm rot="10800000">
            <a:off x="10786745" y="2802255"/>
            <a:ext cx="1203960" cy="3347720"/>
          </a:xfrm>
          <a:prstGeom prst="downArrow">
            <a:avLst/>
          </a:prstGeom>
          <a:solidFill>
            <a:schemeClr val="accent4">
              <a:alpha val="28000"/>
            </a:schemeClr>
          </a:solidFill>
          <a:ln w="12700" cmpd="sng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1">
            <a:extLst>
              <a:ext uri="{FF2B5EF4-FFF2-40B4-BE49-F238E27FC236}">
                <a16:creationId xmlns:a16="http://schemas.microsoft.com/office/drawing/2014/main" id="{D545CB1E-01E9-F359-7550-B55A52C653F9}"/>
              </a:ext>
            </a:extLst>
          </p:cNvPr>
          <p:cNvSpPr txBox="1"/>
          <p:nvPr/>
        </p:nvSpPr>
        <p:spPr>
          <a:xfrm>
            <a:off x="73660" y="6515100"/>
            <a:ext cx="990367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  <a:hlinkClick r:id="rId3"/>
              </a:rPr>
              <a:t>Create Elegant Data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  <a:hlinkClick r:id="rId3"/>
              </a:rPr>
              <a:t>Visualisations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  <a:hlinkClick r:id="rId3"/>
              </a:rPr>
              <a:t> Using the Grammar of Graphics • ggplot2 (tidyverse.org)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Medium" panose="020F0602020204030203" charset="0"/>
              <a:ea typeface="+mn-ea"/>
              <a:cs typeface="Lato Medium" panose="020F0602020204030203" charset="0"/>
              <a:sym typeface="+mn-ea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247F041-D3AD-DA10-39F5-ED21328180A8}"/>
              </a:ext>
            </a:extLst>
          </p:cNvPr>
          <p:cNvSpPr txBox="1"/>
          <p:nvPr/>
        </p:nvSpPr>
        <p:spPr>
          <a:xfrm>
            <a:off x="248502" y="3563613"/>
            <a:ext cx="3682551" cy="646331"/>
          </a:xfrm>
          <a:prstGeom prst="rect">
            <a:avLst/>
          </a:prstGeom>
          <a:solidFill>
            <a:srgbClr val="FFFFFF">
              <a:alpha val="65098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Paquete gr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áfico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basado en ‘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the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gramar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of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graphics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’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.</a:t>
            </a:r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E508C75A-CEAE-8186-65D8-C9A2941F2057}"/>
              </a:ext>
            </a:extLst>
          </p:cNvPr>
          <p:cNvSpPr txBox="1"/>
          <p:nvPr/>
        </p:nvSpPr>
        <p:spPr>
          <a:xfrm>
            <a:off x="407138" y="4778835"/>
            <a:ext cx="336527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rnd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scadia Code"/>
                <a:ea typeface="+mn-ea"/>
                <a:cs typeface="Latin Modern Mono" panose="00000509000000000000" charset="0"/>
              </a:rPr>
              <a:t>install.packages</a:t>
            </a:r>
            <a:r>
              <a:rPr kumimoji="0" lang="es-ES_tradnl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in Modern Mono" panose="00000509000000000000" charset="0"/>
              </a:rPr>
              <a:t>(</a:t>
            </a:r>
            <a:r>
              <a:rPr kumimoji="0" lang="es-ES_tradnl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scadia Code"/>
                <a:ea typeface="+mn-ea"/>
                <a:cs typeface="Latin Modern Mono" panose="00000509000000000000" charset="0"/>
              </a:rPr>
              <a:t>‘ggplot2’</a:t>
            </a:r>
            <a:r>
              <a:rPr kumimoji="0" lang="es-ES_tradnl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in Modern Mono" panose="00000509000000000000" charset="0"/>
              </a:rPr>
              <a:t>)</a:t>
            </a:r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16A25F51-773A-A03D-0897-5CEF940D2699}"/>
              </a:ext>
            </a:extLst>
          </p:cNvPr>
          <p:cNvSpPr txBox="1"/>
          <p:nvPr/>
        </p:nvSpPr>
        <p:spPr>
          <a:xfrm>
            <a:off x="407138" y="5286666"/>
            <a:ext cx="336527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rnd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scadia Code"/>
                <a:ea typeface="+mn-ea"/>
                <a:cs typeface="Latin Modern Mono" panose="00000509000000000000" charset="0"/>
              </a:rPr>
              <a:t>library</a:t>
            </a:r>
            <a:r>
              <a:rPr kumimoji="0" lang="es-ES_tradnl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in Modern Mono" panose="00000509000000000000" charset="0"/>
              </a:rPr>
              <a:t>(</a:t>
            </a:r>
            <a:r>
              <a:rPr kumimoji="0" lang="es-ES_tradnl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scadia Code"/>
                <a:ea typeface="+mn-ea"/>
                <a:cs typeface="Latin Modern Mono" panose="00000509000000000000" charset="0"/>
              </a:rPr>
              <a:t>‘ggplot2’</a:t>
            </a:r>
            <a:r>
              <a:rPr kumimoji="0" lang="es-ES_tradnl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in Modern Mono" panose="00000509000000000000" charset="0"/>
              </a:rPr>
              <a:t>)</a:t>
            </a:r>
          </a:p>
        </p:txBody>
      </p:sp>
      <p:pic>
        <p:nvPicPr>
          <p:cNvPr id="1026" name="Picture 2" descr="Create Elegant Data Visualisations Using the Grammar of ...">
            <a:extLst>
              <a:ext uri="{FF2B5EF4-FFF2-40B4-BE49-F238E27FC236}">
                <a16:creationId xmlns:a16="http://schemas.microsoft.com/office/drawing/2014/main" id="{A3149072-3E5C-9C7B-88E8-19F18590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75" y="568455"/>
            <a:ext cx="2288007" cy="265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1B59CF7-9914-E2F9-BBD4-3358D49CD3A2}"/>
              </a:ext>
            </a:extLst>
          </p:cNvPr>
          <p:cNvSpPr txBox="1"/>
          <p:nvPr/>
        </p:nvSpPr>
        <p:spPr>
          <a:xfrm>
            <a:off x="3067872" y="6288261"/>
            <a:ext cx="9195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https://github.com/rstudio/cheatsheets/blob/main/data-visualization-2.1.pdf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A128F53-55C3-188F-3A97-B568D5DEA288}"/>
              </a:ext>
            </a:extLst>
          </p:cNvPr>
          <p:cNvSpPr txBox="1"/>
          <p:nvPr/>
        </p:nvSpPr>
        <p:spPr>
          <a:xfrm>
            <a:off x="148887" y="598176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  <a:hlinkClick r:id="rId5"/>
              </a:rPr>
              <a:t>2 First steps | ggplot2 (ggplot2-book.org)</a:t>
            </a:r>
            <a:endParaRPr kumimoji="0" lang="es-P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46E0C47-4472-294F-20A4-E6B399176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587" y="817490"/>
            <a:ext cx="7969460" cy="4769224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3E96CD88-7ED5-9F15-F2B6-CE250B103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6665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We’re using 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ggplot</a:t>
            </a:r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srgbClr val="2C3E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What data we want to use in our graph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2C3E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What type of graph we’re creating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562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gplot2">
            <a:extLst>
              <a:ext uri="{FF2B5EF4-FFF2-40B4-BE49-F238E27FC236}">
                <a16:creationId xmlns:a16="http://schemas.microsoft.com/office/drawing/2014/main" id="{8B53C4FE-F0CA-0A65-9E9E-8B38B2F0E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179"/>
            <a:ext cx="52197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8DAFD01-A863-23B5-7691-EBD30F1D95B2}"/>
              </a:ext>
            </a:extLst>
          </p:cNvPr>
          <p:cNvSpPr txBox="1"/>
          <p:nvPr/>
        </p:nvSpPr>
        <p:spPr>
          <a:xfrm>
            <a:off x="2191310" y="469775"/>
            <a:ext cx="9677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ggplot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(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mpg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, aes(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displ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hwy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,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colour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 =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class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)) + </a:t>
            </a:r>
            <a:r>
              <a:rPr kumimoji="0" lang="es-P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geom_point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()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9F88126-E1A3-C4B3-8C42-D5E2E0F4B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177" y="1752582"/>
            <a:ext cx="6676465" cy="44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58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solidFill>
            <a:schemeClr val="tx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336925" y="1107440"/>
            <a:ext cx="6402705" cy="4587240"/>
            <a:chOff x="5539" y="1529"/>
            <a:chExt cx="10083" cy="7224"/>
          </a:xfrm>
        </p:grpSpPr>
        <p:sp>
          <p:nvSpPr>
            <p:cNvPr id="3" name="Rounded Rectangle 2"/>
            <p:cNvSpPr/>
            <p:nvPr/>
          </p:nvSpPr>
          <p:spPr>
            <a:xfrm>
              <a:off x="11883" y="4645"/>
              <a:ext cx="2090" cy="105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897" y="3871"/>
              <a:ext cx="704" cy="7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"/>
                <a:ea typeface="+mn-ea"/>
                <a:cs typeface="+mn-cs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4456" y="1529"/>
              <a:ext cx="1166" cy="722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"/>
                <a:ea typeface="+mn-ea"/>
                <a:cs typeface="+mn-cs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724" y="6995"/>
              <a:ext cx="9724" cy="99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"/>
                <a:ea typeface="+mn-ea"/>
                <a:cs typeface="+mn-cs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39" y="1529"/>
              <a:ext cx="10082" cy="7224"/>
            </a:xfrm>
            <a:prstGeom prst="rect">
              <a:avLst/>
            </a:prstGeom>
          </p:spPr>
        </p:pic>
      </p:grpSp>
      <p:sp>
        <p:nvSpPr>
          <p:cNvPr id="9" name="Text Box 8"/>
          <p:cNvSpPr txBox="1"/>
          <p:nvPr/>
        </p:nvSpPr>
        <p:spPr>
          <a:xfrm>
            <a:off x="66040" y="1884680"/>
            <a:ext cx="29178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</a:rPr>
              <a:t>Seleccionar fila 3 columna 1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EE7661"/>
                </a:solidFill>
                <a:effectLst/>
                <a:uLnTx/>
                <a:uFillTx/>
                <a:latin typeface="Latin Modern Mono Light" panose="00000509000000000000" charset="0"/>
                <a:ea typeface="+mn-ea"/>
                <a:cs typeface="Latin Modern Mono Light" panose="00000509000000000000" charset="0"/>
              </a:rPr>
              <a:t>df[3,1]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263525" y="4126230"/>
            <a:ext cx="29692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</a:rPr>
              <a:t>Seleccionar todas las columnas de la fila 8 a la fila 9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FF9514"/>
                </a:solidFill>
                <a:effectLst/>
                <a:uLnTx/>
                <a:uFillTx/>
                <a:latin typeface="Latin Modern Mono Light" panose="00000509000000000000" charset="0"/>
                <a:ea typeface="+mn-ea"/>
                <a:cs typeface="Latin Modern Mono Light" panose="00000509000000000000" charset="0"/>
              </a:rPr>
              <a:t>df[8:9,]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9920605" y="2267585"/>
            <a:ext cx="20180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</a:rPr>
              <a:t>Seleccionar las filas de la 4 a la 5 y las columnas 4 a 5.</a:t>
            </a:r>
            <a:endParaRPr kumimoji="0" lang="es-ES_tradnl" altLang="en-US" sz="24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Medium" panose="020F0602020204030203" charset="0"/>
              <a:ea typeface="+mn-ea"/>
              <a:cs typeface="Lato Medium" panose="020F0602020204030203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4E91F0"/>
                </a:solidFill>
                <a:effectLst/>
                <a:uLnTx/>
                <a:uFillTx/>
                <a:latin typeface="Latin Modern Mono Light" panose="00000509000000000000" charset="0"/>
                <a:ea typeface="+mn-ea"/>
                <a:cs typeface="Latin Modern Mono Light" panose="00000509000000000000" charset="0"/>
              </a:rPr>
              <a:t>df[4:5,4:5]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414655" y="325120"/>
            <a:ext cx="11337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</a:rPr>
              <a:t>Seleccionar la variable “Day” </a:t>
            </a:r>
            <a:r>
              <a:rPr kumimoji="0" lang="es-ES_tradnl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2CC3B4"/>
                </a:solidFill>
                <a:effectLst/>
                <a:uLnTx/>
                <a:uFillTx/>
                <a:latin typeface="Latin Modern Mono Light" panose="00000509000000000000" charset="0"/>
                <a:ea typeface="+mn-ea"/>
                <a:cs typeface="Latin Modern Mono Light" panose="00000509000000000000" charset="0"/>
              </a:rPr>
              <a:t>df[,6] df$Day df[“Day”]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06548" y="253813"/>
            <a:ext cx="11011983" cy="18158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“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Un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buen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estilo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codificación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es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como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la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puntuación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correcta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: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puede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arreglárselas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sin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ella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pero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seguroquehacealgomásfácildeleer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.</a:t>
            </a:r>
            <a:r>
              <a:rPr kumimoji="0" lang="es-ES_tradnl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- La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guía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estilo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tidyverse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Code"/>
              <a:ea typeface="+mn-ea"/>
              <a:cs typeface="Lato Medium" panose="020F0602020204030203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9B64EC1-D6ED-7FA9-131E-F0995FFB6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0" t="11028" r="6941" b="14417"/>
          <a:stretch/>
        </p:blipFill>
        <p:spPr>
          <a:xfrm>
            <a:off x="1331259" y="2185333"/>
            <a:ext cx="9529482" cy="453614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31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D9D17B4F-5268-8E15-F9F1-B501500CE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58" y="227570"/>
            <a:ext cx="8193741" cy="6258620"/>
          </a:xfrm>
          <a:prstGeom prst="rect">
            <a:avLst/>
          </a:prstGeom>
        </p:spPr>
      </p:pic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D545CB1E-01E9-F359-7550-B55A52C653F9}"/>
              </a:ext>
            </a:extLst>
          </p:cNvPr>
          <p:cNvSpPr txBox="1"/>
          <p:nvPr/>
        </p:nvSpPr>
        <p:spPr>
          <a:xfrm>
            <a:off x="73660" y="6515100"/>
            <a:ext cx="809067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  <a:sym typeface="+mn-ea"/>
              </a:rPr>
              <a:t>Más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  <a:sym typeface="+mn-ea"/>
              </a:rPr>
              <a:t>detalles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  <a:sym typeface="+mn-ea"/>
              </a:rPr>
              <a:t>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  <a:sym typeface="+mn-ea"/>
              </a:rPr>
              <a:t>sobre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  <a:sym typeface="+mn-ea"/>
              </a:rPr>
              <a:t>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  <a:sym typeface="+mn-ea"/>
              </a:rPr>
              <a:t>cada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  <a:sym typeface="+mn-ea"/>
              </a:rPr>
              <a:t>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  <a:sym typeface="+mn-ea"/>
              </a:rPr>
              <a:t>paquete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  <a:sym typeface="+mn-ea"/>
              </a:rPr>
              <a:t>: https://www.tidyverse.org/packages/ o https://tidyverse.tidyverse.org/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247F041-D3AD-DA10-39F5-ED21328180A8}"/>
              </a:ext>
            </a:extLst>
          </p:cNvPr>
          <p:cNvSpPr txBox="1"/>
          <p:nvPr/>
        </p:nvSpPr>
        <p:spPr>
          <a:xfrm>
            <a:off x="148887" y="3262778"/>
            <a:ext cx="3682551" cy="1477328"/>
          </a:xfrm>
          <a:prstGeom prst="rect">
            <a:avLst/>
          </a:prstGeom>
          <a:solidFill>
            <a:srgbClr val="FFFFFF">
              <a:alpha val="65098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Colección de paquetes de R, empleados para la manipulación de datos, análisis, visualización y comunicación.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B34C2E73-89E5-D982-9B1B-20FAE455A5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17" b="97000" l="3857" r="95129">
                        <a14:foregroundMark x1="10419" y1="35583" x2="10419" y2="35583"/>
                        <a14:foregroundMark x1="3857" y1="39750" x2="3857" y2="39750"/>
                        <a14:foregroundMark x1="8187" y1="54167" x2="8187" y2="54167"/>
                        <a14:foregroundMark x1="45940" y1="55417" x2="45940" y2="55417"/>
                        <a14:foregroundMark x1="43166" y1="42333" x2="43166" y2="42333"/>
                        <a14:foregroundMark x1="19147" y1="55000" x2="19147" y2="55000"/>
                        <a14:foregroundMark x1="30041" y1="95083" x2="30041" y2="95083"/>
                        <a14:foregroundMark x1="55683" y1="95667" x2="55683" y2="95667"/>
                        <a14:foregroundMark x1="53789" y1="97083" x2="53789" y2="97083"/>
                        <a14:foregroundMark x1="64208" y1="75500" x2="64208" y2="75500"/>
                        <a14:foregroundMark x1="54398" y1="68000" x2="54398" y2="68000"/>
                        <a14:foregroundMark x1="47023" y1="75917" x2="47023" y2="75917"/>
                        <a14:foregroundMark x1="47497" y1="75167" x2="47497" y2="75167"/>
                        <a14:foregroundMark x1="46888" y1="85833" x2="46888" y2="85833"/>
                        <a14:foregroundMark x1="55074" y1="82500" x2="55074" y2="82500"/>
                        <a14:foregroundMark x1="60014" y1="79083" x2="60014" y2="79083"/>
                        <a14:foregroundMark x1="70974" y1="49250" x2="70974" y2="49250"/>
                        <a14:foregroundMark x1="69959" y1="46500" x2="69959" y2="46500"/>
                        <a14:foregroundMark x1="67930" y1="46667" x2="67930" y2="46667"/>
                        <a14:foregroundMark x1="71583" y1="51833" x2="71583" y2="51833"/>
                        <a14:foregroundMark x1="72869" y1="52833" x2="72869" y2="52833"/>
                        <a14:foregroundMark x1="73545" y1="53000" x2="73545" y2="53000"/>
                        <a14:foregroundMark x1="72057" y1="51583" x2="72057" y2="51583"/>
                        <a14:foregroundMark x1="73816" y1="51833" x2="73816" y2="51833"/>
                        <a14:foregroundMark x1="74019" y1="51417" x2="74019" y2="51417"/>
                        <a14:foregroundMark x1="74019" y1="52417" x2="74019" y2="52417"/>
                        <a14:foregroundMark x1="74019" y1="52583" x2="74019" y2="52583"/>
                        <a14:foregroundMark x1="71922" y1="52833" x2="71245" y2="52833"/>
                        <a14:foregroundMark x1="70298" y1="52000" x2="70298" y2="50667"/>
                        <a14:foregroundMark x1="70162" y1="49417" x2="70162" y2="49417"/>
                        <a14:foregroundMark x1="70162" y1="49250" x2="69689" y2="48667"/>
                        <a14:foregroundMark x1="69689" y1="48667" x2="69012" y2="48500"/>
                        <a14:foregroundMark x1="68674" y1="48250" x2="68674" y2="48250"/>
                        <a14:foregroundMark x1="68539" y1="47833" x2="68403" y2="47250"/>
                        <a14:foregroundMark x1="68200" y1="46667" x2="68200" y2="46667"/>
                        <a14:foregroundMark x1="68200" y1="46667" x2="68200" y2="46667"/>
                        <a14:foregroundMark x1="67930" y1="46083" x2="67930" y2="46083"/>
                        <a14:foregroundMark x1="67930" y1="48500" x2="67930" y2="48500"/>
                        <a14:foregroundMark x1="77537" y1="22333" x2="77537" y2="22333"/>
                        <a14:foregroundMark x1="82206" y1="21417" x2="83491" y2="21583"/>
                        <a14:foregroundMark x1="95196" y1="22583" x2="95196" y2="22583"/>
                        <a14:foregroundMark x1="94520" y1="21583" x2="93911" y2="24333"/>
                        <a14:foregroundMark x1="91475" y1="29500" x2="90189" y2="30083"/>
                        <a14:foregroundMark x1="86536" y1="29083" x2="86062" y2="24333"/>
                        <a14:foregroundMark x1="86062" y1="22583" x2="87483" y2="17417"/>
                        <a14:foregroundMark x1="87957" y1="16250" x2="76116" y2="16083"/>
                        <a14:foregroundMark x1="76116" y1="16083" x2="72463" y2="26750"/>
                        <a14:foregroundMark x1="72463" y1="26750" x2="81191" y2="32417"/>
                        <a14:foregroundMark x1="81191" y1="32417" x2="88430" y2="23083"/>
                        <a14:foregroundMark x1="88430" y1="23083" x2="74087" y2="19083"/>
                        <a14:foregroundMark x1="74087" y1="19083" x2="72733" y2="22333"/>
                        <a14:foregroundMark x1="75304" y1="33083" x2="85656" y2="36833"/>
                        <a14:foregroundMark x1="85656" y1="36833" x2="97226" y2="27667"/>
                        <a14:foregroundMark x1="97226" y1="27667" x2="96076" y2="14833"/>
                        <a14:foregroundMark x1="96076" y1="14833" x2="87077" y2="8417"/>
                        <a14:foregroundMark x1="87077" y1="8417" x2="77470" y2="9167"/>
                        <a14:foregroundMark x1="77470" y1="9167" x2="70298" y2="19833"/>
                        <a14:foregroundMark x1="70298" y1="19833" x2="75440" y2="29167"/>
                        <a14:foregroundMark x1="75440" y1="29167" x2="84777" y2="28167"/>
                        <a14:foregroundMark x1="84777" y1="28167" x2="91272" y2="15833"/>
                        <a14:foregroundMark x1="91272" y1="15833" x2="80785" y2="13083"/>
                        <a14:foregroundMark x1="80785" y1="13083" x2="75507" y2="26000"/>
                        <a14:foregroundMark x1="75507" y1="26000" x2="88092" y2="33833"/>
                        <a14:foregroundMark x1="88092" y1="33833" x2="93302" y2="23083"/>
                        <a14:foregroundMark x1="93302" y1="23083" x2="81664" y2="14667"/>
                        <a14:foregroundMark x1="81664" y1="14667" x2="80920" y2="29417"/>
                        <a14:foregroundMark x1="80920" y1="29417" x2="87280" y2="14750"/>
                        <a14:foregroundMark x1="87280" y1="14750" x2="87618" y2="23000"/>
                        <a14:foregroundMark x1="66915" y1="13667" x2="59675" y2="7333"/>
                        <a14:foregroundMark x1="59675" y1="7333" x2="51150" y2="10083"/>
                        <a14:foregroundMark x1="51150" y1="10083" x2="48985" y2="12083"/>
                        <a14:foregroundMark x1="33559" y1="8500" x2="21854" y2="10583"/>
                        <a14:foregroundMark x1="21854" y1="10583" x2="20095" y2="13083"/>
                        <a14:foregroundMark x1="22936" y1="16667" x2="30108" y2="25167"/>
                        <a14:foregroundMark x1="30108" y1="25167" x2="26793" y2="18417"/>
                        <a14:foregroundMark x1="49120" y1="43500" x2="34777" y2="48750"/>
                        <a14:foregroundMark x1="34777" y1="48750" x2="46143" y2="53917"/>
                        <a14:foregroundMark x1="46143" y1="53917" x2="37415" y2="51500"/>
                        <a14:foregroundMark x1="37415" y1="51500" x2="46549" y2="50833"/>
                        <a14:foregroundMark x1="46549" y1="50833" x2="42558" y2="47083"/>
                        <a14:foregroundMark x1="41407" y1="40750" x2="41407" y2="40750"/>
                        <a14:foregroundMark x1="41272" y1="40917" x2="41272" y2="40917"/>
                        <a14:foregroundMark x1="42558" y1="40917" x2="42558" y2="40917"/>
                        <a14:foregroundMark x1="42558" y1="40917" x2="42558" y2="40917"/>
                        <a14:foregroundMark x1="43166" y1="58583" x2="42896" y2="61083"/>
                        <a14:foregroundMark x1="42558" y1="62917" x2="42558" y2="62917"/>
                        <a14:foregroundMark x1="42219" y1="61667" x2="41746" y2="61667"/>
                        <a14:foregroundMark x1="39986" y1="59750" x2="39986" y2="59750"/>
                        <a14:foregroundMark x1="41746" y1="59500" x2="41746" y2="59500"/>
                        <a14:foregroundMark x1="43978" y1="59500" x2="45264" y2="59500"/>
                        <a14:foregroundMark x1="46752" y1="59500" x2="46752" y2="59500"/>
                        <a14:foregroundMark x1="45737" y1="59917" x2="41001" y2="48083"/>
                        <a14:foregroundMark x1="41001" y1="48083" x2="39986" y2="41750"/>
                        <a14:foregroundMark x1="44655" y1="43083" x2="44655" y2="43083"/>
                        <a14:foregroundMark x1="70974" y1="45500" x2="70974" y2="45500"/>
                        <a14:foregroundMark x1="68403" y1="48250" x2="68403" y2="48250"/>
                        <a14:foregroundMark x1="73816" y1="51833" x2="73816" y2="51833"/>
                        <a14:foregroundMark x1="73816" y1="52000" x2="73816" y2="52000"/>
                        <a14:foregroundMark x1="72733" y1="53583" x2="72733" y2="53583"/>
                        <a14:foregroundMark x1="71786" y1="54417" x2="71245" y2="54417"/>
                        <a14:foregroundMark x1="70771" y1="52583" x2="70771" y2="52583"/>
                        <a14:foregroundMark x1="70771" y1="52417" x2="71245" y2="51833"/>
                        <a14:foregroundMark x1="72057" y1="51250" x2="67253" y2="48833"/>
                        <a14:foregroundMark x1="44926" y1="75750" x2="67321" y2="66417"/>
                        <a14:foregroundMark x1="67321" y1="66417" x2="58390" y2="79500"/>
                        <a14:foregroundMark x1="58390" y1="79500" x2="63464" y2="88500"/>
                        <a14:foregroundMark x1="63464" y1="88500" x2="55210" y2="76167"/>
                        <a14:foregroundMark x1="55210" y1="76167" x2="51353" y2="88667"/>
                        <a14:foregroundMark x1="51353" y1="88667" x2="50541" y2="77917"/>
                        <a14:foregroundMark x1="30853" y1="96500" x2="27470" y2="96083"/>
                        <a14:foregroundMark x1="83491" y1="3417" x2="71448" y2="12250"/>
                        <a14:foregroundMark x1="56022" y1="3417" x2="56022" y2="3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527" y="1148931"/>
            <a:ext cx="5586107" cy="4535405"/>
          </a:xfrm>
          <a:prstGeom prst="rect">
            <a:avLst/>
          </a:prstGeom>
        </p:spPr>
      </p:pic>
      <p:sp>
        <p:nvSpPr>
          <p:cNvPr id="29" name="Text Box 3">
            <a:extLst>
              <a:ext uri="{FF2B5EF4-FFF2-40B4-BE49-F238E27FC236}">
                <a16:creationId xmlns:a16="http://schemas.microsoft.com/office/drawing/2014/main" id="{E508C75A-CEAE-8186-65D8-C9A2941F2057}"/>
              </a:ext>
            </a:extLst>
          </p:cNvPr>
          <p:cNvSpPr txBox="1"/>
          <p:nvPr/>
        </p:nvSpPr>
        <p:spPr>
          <a:xfrm>
            <a:off x="307523" y="4883883"/>
            <a:ext cx="336527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rnd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scadia Code"/>
                <a:ea typeface="+mn-ea"/>
                <a:cs typeface="Latin Modern Mono" panose="00000509000000000000" charset="0"/>
              </a:rPr>
              <a:t>install.packages</a:t>
            </a:r>
            <a:r>
              <a:rPr kumimoji="0" lang="es-ES_tradnl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in Modern Mono" panose="00000509000000000000" charset="0"/>
              </a:rPr>
              <a:t>(</a:t>
            </a:r>
            <a:r>
              <a:rPr kumimoji="0" lang="es-ES_tradnl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scadia Code"/>
                <a:ea typeface="+mn-ea"/>
                <a:cs typeface="Latin Modern Mono" panose="00000509000000000000" charset="0"/>
              </a:rPr>
              <a:t>‘</a:t>
            </a:r>
            <a:r>
              <a:rPr kumimoji="0" lang="es-ES_tradnl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scadia Code"/>
                <a:ea typeface="+mn-ea"/>
                <a:cs typeface="Latin Modern Mono" panose="00000509000000000000" charset="0"/>
              </a:rPr>
              <a:t>tidyverse</a:t>
            </a:r>
            <a:r>
              <a:rPr kumimoji="0" lang="es-ES_tradnl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scadia Code"/>
                <a:ea typeface="+mn-ea"/>
                <a:cs typeface="Latin Modern Mono" panose="00000509000000000000" charset="0"/>
              </a:rPr>
              <a:t>’</a:t>
            </a:r>
            <a:r>
              <a:rPr kumimoji="0" lang="es-ES_tradnl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in Modern Mono" panose="00000509000000000000" charset="0"/>
              </a:rPr>
              <a:t>)</a:t>
            </a:r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16A25F51-773A-A03D-0897-5CEF940D2699}"/>
              </a:ext>
            </a:extLst>
          </p:cNvPr>
          <p:cNvSpPr txBox="1"/>
          <p:nvPr/>
        </p:nvSpPr>
        <p:spPr>
          <a:xfrm>
            <a:off x="307523" y="5391714"/>
            <a:ext cx="336527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rnd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scadia Code"/>
                <a:ea typeface="+mn-ea"/>
                <a:cs typeface="Latin Modern Mono" panose="00000509000000000000" charset="0"/>
              </a:rPr>
              <a:t>library</a:t>
            </a:r>
            <a:r>
              <a:rPr kumimoji="0" lang="es-ES_tradnl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in Modern Mono" panose="00000509000000000000" charset="0"/>
              </a:rPr>
              <a:t>(</a:t>
            </a:r>
            <a:r>
              <a:rPr kumimoji="0" lang="es-ES_tradnl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scadia Code"/>
                <a:ea typeface="+mn-ea"/>
                <a:cs typeface="Latin Modern Mono" panose="00000509000000000000" charset="0"/>
              </a:rPr>
              <a:t>‘</a:t>
            </a:r>
            <a:r>
              <a:rPr kumimoji="0" lang="es-ES_tradnl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scadia Code"/>
                <a:ea typeface="+mn-ea"/>
                <a:cs typeface="Latin Modern Mono" panose="00000509000000000000" charset="0"/>
              </a:rPr>
              <a:t>tidyverse</a:t>
            </a:r>
            <a:r>
              <a:rPr kumimoji="0" lang="es-ES_tradnl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scadia Code"/>
                <a:ea typeface="+mn-ea"/>
                <a:cs typeface="Latin Modern Mono" panose="00000509000000000000" charset="0"/>
              </a:rPr>
              <a:t>’</a:t>
            </a:r>
            <a:r>
              <a:rPr kumimoji="0" lang="es-ES_tradnl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in Modern Mono" panose="00000509000000000000" charset="0"/>
              </a:rPr>
              <a:t>)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F0FEF242-464F-C578-31E1-7CC1F0B14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901" y="353710"/>
            <a:ext cx="2273992" cy="262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1C3E4A-F70F-447D-29D7-D76EF57B9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" y="827232"/>
            <a:ext cx="12165664" cy="490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ABC1D2C-F35A-9945-ACA5-857A3D3A08D0}"/>
              </a:ext>
            </a:extLst>
          </p:cNvPr>
          <p:cNvSpPr txBox="1"/>
          <p:nvPr/>
        </p:nvSpPr>
        <p:spPr>
          <a:xfrm>
            <a:off x="7091455" y="5732160"/>
            <a:ext cx="57814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Imagen de Getting Started with 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tidyverse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R – 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storybench</a:t>
            </a:r>
            <a:endParaRPr kumimoji="0" lang="es-PE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119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67640" y="814070"/>
            <a:ext cx="356679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Lato Medium" panose="020F0602020204030203" charset="0"/>
              </a:rPr>
              <a:t>¿Cuál es la diferencia entre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Lato Medium" panose="020F0602020204030203" charset="0"/>
              </a:rPr>
              <a:t>un </a:t>
            </a:r>
            <a:r>
              <a:rPr kumimoji="0" lang="es-ES_tradnl" sz="4800" b="0" i="1" u="none" strike="noStrike" kern="1200" cap="none" spc="0" normalizeH="0" baseline="0" noProof="0" dirty="0" err="1">
                <a:ln>
                  <a:noFill/>
                </a:ln>
                <a:solidFill>
                  <a:srgbClr val="EE7661"/>
                </a:solidFill>
                <a:effectLst/>
                <a:uLnTx/>
                <a:uFillTx/>
                <a:latin typeface="Tahoma"/>
                <a:ea typeface="+mn-ea"/>
                <a:cs typeface="Lato Medium" panose="020F0602020204030203" charset="0"/>
              </a:rPr>
              <a:t>tibble</a:t>
            </a:r>
            <a:r>
              <a:rPr kumimoji="0" lang="es-ES_tradnl" sz="4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Lato Medium" panose="020F0602020204030203" charset="0"/>
              </a:rPr>
              <a:t> y un </a:t>
            </a:r>
            <a:r>
              <a:rPr kumimoji="0" lang="es-ES_tradnl" sz="4800" b="0" i="1" u="none" strike="noStrike" kern="1200" cap="none" spc="0" normalizeH="0" baseline="0" noProof="0" dirty="0" err="1">
                <a:ln>
                  <a:noFill/>
                </a:ln>
                <a:solidFill>
                  <a:srgbClr val="EE7661"/>
                </a:solidFill>
                <a:effectLst/>
                <a:uLnTx/>
                <a:uFillTx/>
                <a:latin typeface="Tahoma"/>
                <a:ea typeface="+mn-ea"/>
                <a:cs typeface="Lato Medium" panose="020F0602020204030203" charset="0"/>
              </a:rPr>
              <a:t>Dataframe</a:t>
            </a:r>
            <a:r>
              <a:rPr kumimoji="0" lang="es-ES_tradnl" sz="4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Lato Medium" panose="020F0602020204030203" charset="0"/>
              </a:rPr>
              <a:t>?</a:t>
            </a:r>
            <a:endParaRPr kumimoji="0" lang="en-US" sz="48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ahoma"/>
              <a:ea typeface="+mn-ea"/>
              <a:cs typeface="Lato Medium" panose="020F06020202040302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026798" y="814070"/>
            <a:ext cx="4291304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ahoma"/>
                <a:ea typeface="+mn-ea"/>
                <a:cs typeface="Lato Medium" panose="020F0602020204030203" charset="0"/>
              </a:rPr>
              <a:t>Probemos con los </a:t>
            </a:r>
            <a:r>
              <a:rPr kumimoji="0" lang="es-ES_tradnl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ahoma"/>
                <a:ea typeface="+mn-ea"/>
                <a:cs typeface="Lato Medium" panose="020F0602020204030203" charset="0"/>
              </a:rPr>
              <a:t>datasets</a:t>
            </a:r>
            <a:r>
              <a:rPr kumimoji="0" lang="es-ES_tradnl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ahoma"/>
                <a:ea typeface="+mn-ea"/>
                <a:cs typeface="Lato Medium" panose="020F0602020204030203" charset="0"/>
              </a:rPr>
              <a:t> precargados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ahoma"/>
                <a:ea typeface="+mn-ea"/>
                <a:cs typeface="Latin Modern Mono Light" panose="00000509000000000000" charset="0"/>
              </a:rPr>
              <a:t>“iris” (base) y “</a:t>
            </a:r>
            <a:r>
              <a:rPr kumimoji="0" lang="es-ES_tradnl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ahoma"/>
                <a:ea typeface="+mn-ea"/>
                <a:cs typeface="Latin Modern Mono Light" panose="00000509000000000000" charset="0"/>
              </a:rPr>
              <a:t>storms</a:t>
            </a:r>
            <a:r>
              <a:rPr kumimoji="0" lang="es-ES_tradnl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ahoma"/>
                <a:ea typeface="+mn-ea"/>
                <a:cs typeface="Latin Modern Mono Light" panose="00000509000000000000" charset="0"/>
              </a:rPr>
              <a:t>” (</a:t>
            </a:r>
            <a:r>
              <a:rPr kumimoji="0" lang="es-ES_tradnl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ahoma"/>
                <a:ea typeface="+mn-ea"/>
                <a:cs typeface="Latin Modern Mono Light" panose="00000509000000000000" charset="0"/>
              </a:rPr>
              <a:t>dplyr</a:t>
            </a:r>
            <a:r>
              <a:rPr kumimoji="0" lang="es-ES_tradnl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ahoma"/>
                <a:ea typeface="+mn-ea"/>
                <a:cs typeface="Latin Modern Mono Light" panose="00000509000000000000" charset="0"/>
              </a:rPr>
              <a:t>)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079738" y="1751617"/>
            <a:ext cx="6185423" cy="335476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_tradnl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La manera en la que se muestra la información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_tradnl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Al seleccionar, [] devuelve un </a:t>
            </a:r>
            <a:r>
              <a:rPr kumimoji="0" lang="es-ES_tradnl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tibble</a:t>
            </a:r>
            <a:r>
              <a:rPr kumimoji="0" lang="es-ES_tradnl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mientras que [[]] y $ devuelven un vector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_tradnl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Un </a:t>
            </a:r>
            <a:r>
              <a:rPr kumimoji="0" lang="es-ES_tradnl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tibble</a:t>
            </a:r>
            <a:r>
              <a:rPr kumimoji="0" lang="es-ES_tradnl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no convierte por defecto los “</a:t>
            </a:r>
            <a:r>
              <a:rPr kumimoji="0" lang="es-ES_tradnl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strings</a:t>
            </a:r>
            <a:r>
              <a:rPr kumimoji="0" lang="es-ES_tradnl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” en “factores”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86715" y="276225"/>
            <a:ext cx="11419205" cy="4684395"/>
            <a:chOff x="823" y="828"/>
            <a:chExt cx="17554" cy="687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" y="828"/>
              <a:ext cx="17431" cy="6738"/>
            </a:xfrm>
            <a:prstGeom prst="rect">
              <a:avLst/>
            </a:prstGeom>
          </p:spPr>
        </p:pic>
        <p:sp>
          <p:nvSpPr>
            <p:cNvPr id="4" name="Round Diagonal Corner Rectangle 3"/>
            <p:cNvSpPr/>
            <p:nvPr/>
          </p:nvSpPr>
          <p:spPr>
            <a:xfrm>
              <a:off x="1017" y="2019"/>
              <a:ext cx="17310" cy="420"/>
            </a:xfrm>
            <a:prstGeom prst="round2DiagRect">
              <a:avLst/>
            </a:prstGeom>
            <a:solidFill>
              <a:srgbClr val="29CAFF">
                <a:alpha val="16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"/>
                <a:ea typeface="+mn-ea"/>
                <a:cs typeface="+mn-cs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893" y="2538"/>
              <a:ext cx="17484" cy="4167"/>
            </a:xfrm>
            <a:prstGeom prst="roundRect">
              <a:avLst/>
            </a:prstGeom>
            <a:solidFill>
              <a:srgbClr val="92D050">
                <a:alpha val="12000"/>
              </a:srgbClr>
            </a:solidFill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"/>
                <a:ea typeface="+mn-ea"/>
                <a:cs typeface="+mn-cs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23" y="6757"/>
              <a:ext cx="17555" cy="949"/>
            </a:xfrm>
            <a:prstGeom prst="roundRect">
              <a:avLst/>
            </a:prstGeom>
            <a:solidFill>
              <a:srgbClr val="7030A0">
                <a:alpha val="12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cadia Code"/>
                <a:ea typeface="+mn-ea"/>
                <a:cs typeface="+mn-cs"/>
              </a:endParaRPr>
            </a:p>
          </p:txBody>
        </p:sp>
      </p:grpSp>
      <p:sp>
        <p:nvSpPr>
          <p:cNvPr id="12" name="Text Box 11"/>
          <p:cNvSpPr txBox="1"/>
          <p:nvPr/>
        </p:nvSpPr>
        <p:spPr>
          <a:xfrm>
            <a:off x="1728470" y="5381625"/>
            <a:ext cx="103174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in Modern Mono Light" panose="00000509000000000000" charset="0"/>
                <a:ea typeface="+mn-ea"/>
                <a:cs typeface="Latin Modern Mono Light" panose="00000509000000000000" charset="0"/>
              </a:rPr>
              <a:t>Tipos de Columna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in Modern Mono Light" panose="00000509000000000000" charset="0"/>
                <a:ea typeface="+mn-ea"/>
                <a:cs typeface="Latin Modern Mono Light" panose="00000509000000000000" charset="0"/>
              </a:rPr>
              <a:t>Muestra las 10 primeras filas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in Modern Mono Light" panose="00000509000000000000" charset="0"/>
                <a:ea typeface="+mn-ea"/>
                <a:cs typeface="Latin Modern Mono Light" panose="00000509000000000000" charset="0"/>
              </a:rPr>
              <a:t>Las columnas que no encajan no se muestran, pero si te mencionan sus nombres</a:t>
            </a:r>
          </a:p>
        </p:txBody>
      </p:sp>
      <p:sp>
        <p:nvSpPr>
          <p:cNvPr id="13" name="Round Diagonal Corner Rectangle 12"/>
          <p:cNvSpPr/>
          <p:nvPr/>
        </p:nvSpPr>
        <p:spPr>
          <a:xfrm>
            <a:off x="883920" y="5381625"/>
            <a:ext cx="537845" cy="365760"/>
          </a:xfrm>
          <a:prstGeom prst="round2DiagRect">
            <a:avLst/>
          </a:prstGeom>
          <a:solidFill>
            <a:srgbClr val="29CAFF">
              <a:alpha val="16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64235" y="5747385"/>
            <a:ext cx="577215" cy="330200"/>
          </a:xfrm>
          <a:prstGeom prst="roundRect">
            <a:avLst/>
          </a:prstGeom>
          <a:solidFill>
            <a:srgbClr val="92D050">
              <a:alpha val="12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64235" y="6056630"/>
            <a:ext cx="556260" cy="339725"/>
          </a:xfrm>
          <a:prstGeom prst="roundRect">
            <a:avLst/>
          </a:prstGeom>
          <a:solidFill>
            <a:srgbClr val="7030A0">
              <a:alpha val="12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02895" y="885934"/>
            <a:ext cx="2619338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Lato Medium" panose="020F0602020204030203" charset="0"/>
              </a:rPr>
              <a:t>¿Qué es el operador </a:t>
            </a:r>
            <a:r>
              <a:rPr kumimoji="0" lang="es-ES_tradnl" sz="4800" b="0" i="1" u="none" strike="noStrike" kern="1200" cap="none" spc="0" normalizeH="0" baseline="0" noProof="0" dirty="0">
                <a:ln>
                  <a:noFill/>
                </a:ln>
                <a:solidFill>
                  <a:srgbClr val="EE7661"/>
                </a:solidFill>
                <a:effectLst/>
                <a:uLnTx/>
                <a:uFillTx/>
                <a:latin typeface="Tahoma"/>
                <a:ea typeface="+mn-ea"/>
                <a:cs typeface="Lato Medium" panose="020F0602020204030203" charset="0"/>
              </a:rPr>
              <a:t>pipe</a:t>
            </a:r>
            <a:r>
              <a:rPr kumimoji="0" lang="es-ES_tradnl" sz="4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Lato Medium" panose="020F0602020204030203" charset="0"/>
              </a:rPr>
              <a:t> (%&gt;%)?</a:t>
            </a:r>
            <a:endParaRPr kumimoji="0" lang="en-US" sz="48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ahoma"/>
              <a:ea typeface="+mn-ea"/>
              <a:cs typeface="Lato Medium" panose="020F06020202040302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473450" y="1256665"/>
            <a:ext cx="8415655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Es una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función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</a:t>
            </a:r>
            <a:r>
              <a:rPr kumimoji="0" lang="es-ES_tradnl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que viene con el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paquete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magrittr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dplyr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, que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nos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permite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pasar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el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resultado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de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una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función</a:t>
            </a:r>
            <a:r>
              <a:rPr kumimoji="0" lang="es-ES_tradnl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como argumento de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otra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secuencia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.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Code"/>
              <a:ea typeface="+mn-ea"/>
              <a:cs typeface="Lato Medium" panose="020F0602020204030203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E</a:t>
            </a:r>
            <a:r>
              <a:rPr kumimoji="0" lang="es-ES_tradnl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ste</a:t>
            </a:r>
            <a:r>
              <a:rPr kumimoji="0" lang="es-ES_tradnl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operador permite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la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legibilidad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, la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eficiencia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y la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simplicidad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de</a:t>
            </a:r>
            <a:r>
              <a:rPr kumimoji="0" lang="es-ES_tradnl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código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</a:t>
            </a:r>
            <a:r>
              <a:rPr kumimoji="0" lang="es-ES_tradnl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sobretodo</a:t>
            </a:r>
            <a:r>
              <a:rPr kumimoji="0" lang="es-ES_tradnl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cuando se trabajan con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funciones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anidadas</a:t>
            </a:r>
            <a:r>
              <a:rPr kumimoji="0" lang="es-ES_tradnl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Lato Medium" panose="020F0602020204030203" charset="0"/>
              </a:rPr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t="1330"/>
          <a:stretch>
            <a:fillRect/>
          </a:stretch>
        </p:blipFill>
        <p:spPr>
          <a:xfrm>
            <a:off x="3400425" y="4749800"/>
            <a:ext cx="4229100" cy="141351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rcRect t="2568" b="5993"/>
          <a:stretch>
            <a:fillRect/>
          </a:stretch>
        </p:blipFill>
        <p:spPr>
          <a:xfrm>
            <a:off x="8618855" y="4834255"/>
            <a:ext cx="3270250" cy="1243965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  <p:sp>
        <p:nvSpPr>
          <p:cNvPr id="10" name="Text Box 9"/>
          <p:cNvSpPr txBox="1"/>
          <p:nvPr/>
        </p:nvSpPr>
        <p:spPr>
          <a:xfrm>
            <a:off x="83185" y="78105"/>
            <a:ext cx="12010390" cy="64516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in Modern Mono Light" panose="00000509000000000000" charset="0"/>
                <a:ea typeface="+mn-ea"/>
                <a:cs typeface="Latin Modern Mono Light" panose="00000509000000000000" charset="0"/>
              </a:rPr>
              <a:t>Ctrl + shift + m </a:t>
            </a:r>
            <a:r>
              <a:rPr kumimoji="0" lang="es-ES_tradnl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in Modern Mono Light" panose="00000509000000000000" charset="0"/>
                <a:ea typeface="+mn-ea"/>
                <a:cs typeface="Latin Modern Mono Light" panose="00000509000000000000" charset="0"/>
              </a:rPr>
              <a:t>	} Atajo para el operador pipe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in Modern Mono Light" panose="00000509000000000000" charset="0"/>
                <a:ea typeface="+mn-ea"/>
                <a:cs typeface="Latin Modern Mono Light" panose="00000509000000000000" charset="0"/>
              </a:rPr>
              <a:t>Alt + - </a:t>
            </a:r>
            <a:r>
              <a:rPr kumimoji="0" lang="es-ES_tradnl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in Modern Mono Light" panose="00000509000000000000" charset="0"/>
                <a:ea typeface="+mn-ea"/>
                <a:cs typeface="Latin Modern Mono Light" panose="00000509000000000000" charset="0"/>
              </a:rPr>
              <a:t>		} Atajo para asignación “&lt;-”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"/>
          <p:cNvSpPr txBox="1"/>
          <p:nvPr/>
        </p:nvSpPr>
        <p:spPr>
          <a:xfrm>
            <a:off x="309880" y="6504940"/>
            <a:ext cx="2747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n-US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Medium" panose="020F0602020204030203" charset="0"/>
                <a:ea typeface="+mn-ea"/>
                <a:cs typeface="Lato Medium" panose="020F0602020204030203" charset="0"/>
              </a:rPr>
              <a:t>Fuente: Alisson Horst</a:t>
            </a:r>
          </a:p>
        </p:txBody>
      </p:sp>
      <p:pic>
        <p:nvPicPr>
          <p:cNvPr id="4" name="Picture 3" descr="Tidy_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42570"/>
            <a:ext cx="10058400" cy="601091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0F1D87B-1859-95F5-739D-45FC47228061}"/>
              </a:ext>
            </a:extLst>
          </p:cNvPr>
          <p:cNvSpPr txBox="1"/>
          <p:nvPr/>
        </p:nvSpPr>
        <p:spPr>
          <a:xfrm>
            <a:off x="10256855" y="6484625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/>
                <a:ea typeface="+mn-ea"/>
                <a:cs typeface="+mn-cs"/>
              </a:rPr>
              <a:t>Imagen: Alisson Horst</a:t>
            </a:r>
            <a:endParaRPr kumimoji="0" lang="es-PE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Code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zul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Personalizado 1">
      <a:majorFont>
        <a:latin typeface="Tahoma"/>
        <a:ea typeface=""/>
        <a:cs typeface=""/>
      </a:majorFont>
      <a:minorFont>
        <a:latin typeface="Cascadia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35_TF78504181_Win32" id="{5D374B88-5411-4C44-829A-7183F655D19C}" vid="{6DABD57F-DD9C-4887-92D2-023DC65F0F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1725</Words>
  <Application>Microsoft Office PowerPoint</Application>
  <PresentationFormat>Panorámica</PresentationFormat>
  <Paragraphs>478</Paragraphs>
  <Slides>31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31</vt:i4>
      </vt:variant>
    </vt:vector>
  </HeadingPairs>
  <TitlesOfParts>
    <vt:vector size="44" baseType="lpstr">
      <vt:lpstr>Arial</vt:lpstr>
      <vt:lpstr>Calibri</vt:lpstr>
      <vt:lpstr>Cascadia Code</vt:lpstr>
      <vt:lpstr>Courier New</vt:lpstr>
      <vt:lpstr>Latin Modern Mono Light</vt:lpstr>
      <vt:lpstr>Lato</vt:lpstr>
      <vt:lpstr>Lato Heavy</vt:lpstr>
      <vt:lpstr>Lato Medium</vt:lpstr>
      <vt:lpstr>Purisa</vt:lpstr>
      <vt:lpstr>Tahoma</vt:lpstr>
      <vt:lpstr>Tlwg Mono</vt:lpstr>
      <vt:lpstr>Tema de Office</vt:lpstr>
      <vt:lpstr>ShapesVTI</vt:lpstr>
      <vt:lpstr>PROCESAMIENTO DE DATOS HIDROMETEOROLÓGICOS CON R</vt:lpstr>
      <vt:lpstr>Estructura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PROCESAMIENTO DE DATOS HIDROMETEOROLÓGICOS CON R</dc:title>
  <dc:creator>JOSE MIGUEL CUSTODIO</dc:creator>
  <cp:lastModifiedBy>Fiorela V. Castillón L.</cp:lastModifiedBy>
  <cp:revision>1</cp:revision>
  <dcterms:created xsi:type="dcterms:W3CDTF">2023-10-20T14:41:37Z</dcterms:created>
  <dcterms:modified xsi:type="dcterms:W3CDTF">2023-11-06T00:46:35Z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0x010100873217FB9474A44EAAB8438242DA9C9E</vt:lpwstr>
  </property>
  <property fmtid="{D5CDD505-2E9C-101B-9397-08002B2CF9AE}" pid="3" name="MediaServiceImageTags">
    <vt:lpwstr/>
  </property>
</Properties>
</file>